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3"/>
  </p:sldMasterIdLst>
  <p:notesMasterIdLst>
    <p:notesMasterId r:id="rId23"/>
  </p:notesMasterIdLst>
  <p:sldIdLst>
    <p:sldId id="433" r:id="rId4"/>
    <p:sldId id="256" r:id="rId5"/>
    <p:sldId id="375" r:id="rId6"/>
    <p:sldId id="359" r:id="rId7"/>
    <p:sldId id="362" r:id="rId8"/>
    <p:sldId id="374" r:id="rId9"/>
    <p:sldId id="376" r:id="rId10"/>
    <p:sldId id="364" r:id="rId11"/>
    <p:sldId id="361" r:id="rId12"/>
    <p:sldId id="353" r:id="rId13"/>
    <p:sldId id="365" r:id="rId14"/>
    <p:sldId id="435" r:id="rId15"/>
    <p:sldId id="318" r:id="rId16"/>
    <p:sldId id="370" r:id="rId17"/>
    <p:sldId id="371" r:id="rId18"/>
    <p:sldId id="373" r:id="rId19"/>
    <p:sldId id="366" r:id="rId20"/>
    <p:sldId id="367" r:id="rId21"/>
    <p:sldId id="434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CCCCFF"/>
    <a:srgbClr val="FF3300"/>
    <a:srgbClr val="FFCC00"/>
    <a:srgbClr val="003300"/>
    <a:srgbClr val="FF9933"/>
    <a:srgbClr val="9966FF"/>
    <a:srgbClr val="355216"/>
    <a:srgbClr val="5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1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4026D-9AA5-4018-AA3C-FE559B9606A0}" type="doc">
      <dgm:prSet loTypeId="urn:microsoft.com/office/officeart/2005/8/layout/target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E0E206-00AB-4B5F-BFC3-D7ACD1DB661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Консорціум: батьки-діти-педагоги</a:t>
          </a:r>
          <a:endParaRPr lang="ru-RU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C6C08-38F1-43EF-A011-20AF4F8ABF57}" type="parTrans" cxnId="{BAF7BFAD-8D7C-4436-BE4E-DC8E970B9B9D}">
      <dgm:prSet/>
      <dgm:spPr/>
      <dgm:t>
        <a:bodyPr/>
        <a:lstStyle/>
        <a:p>
          <a:endParaRPr lang="ru-RU"/>
        </a:p>
      </dgm:t>
    </dgm:pt>
    <dgm:pt modelId="{6018A0C0-BA9D-4589-B9D7-197BF9B80B58}" type="sibTrans" cxnId="{BAF7BFAD-8D7C-4436-BE4E-DC8E970B9B9D}">
      <dgm:prSet/>
      <dgm:spPr/>
      <dgm:t>
        <a:bodyPr/>
        <a:lstStyle/>
        <a:p>
          <a:endParaRPr lang="ru-RU"/>
        </a:p>
      </dgm:t>
    </dgm:pt>
    <dgm:pt modelId="{61A1A88F-AFCB-440A-A4A9-2427A5661585}">
      <dgm:prSet phldrT="[Текст]" custT="1"/>
      <dgm:spPr/>
      <dgm:t>
        <a:bodyPr/>
        <a:lstStyle/>
        <a:p>
          <a:r>
            <a:rPr lang="uk-UA" sz="1400" b="1" dirty="0">
              <a:solidFill>
                <a:srgbClr val="355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ЄДНІСТЬ </a:t>
          </a:r>
        </a:p>
        <a:p>
          <a:r>
            <a:rPr lang="uk-UA" sz="1400" b="1" dirty="0">
              <a:solidFill>
                <a:srgbClr val="355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ВИМОГ, ПІДХОДІВ, ПРИНЦИПІВ</a:t>
          </a:r>
          <a:endParaRPr lang="ru-RU" sz="1400" b="1" dirty="0">
            <a:solidFill>
              <a:srgbClr val="35521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537D4-6344-45CF-B363-7702BE7387EC}" type="parTrans" cxnId="{D2EB4E46-C42D-4C25-976B-99E3CF804EC6}">
      <dgm:prSet/>
      <dgm:spPr/>
      <dgm:t>
        <a:bodyPr/>
        <a:lstStyle/>
        <a:p>
          <a:endParaRPr lang="ru-RU"/>
        </a:p>
      </dgm:t>
    </dgm:pt>
    <dgm:pt modelId="{B6116826-3C60-4F93-8522-00CA271994F7}" type="sibTrans" cxnId="{D2EB4E46-C42D-4C25-976B-99E3CF804EC6}">
      <dgm:prSet/>
      <dgm:spPr/>
      <dgm:t>
        <a:bodyPr/>
        <a:lstStyle/>
        <a:p>
          <a:endParaRPr lang="ru-RU"/>
        </a:p>
      </dgm:t>
    </dgm:pt>
    <dgm:pt modelId="{6BF2F0F1-4AF4-42AF-9DF1-C66BBEC3EEE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200" b="1" dirty="0">
              <a:solidFill>
                <a:srgbClr val="355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ДЕЛЕГУВАННЯ ПОВНОВАЖЕНЬ</a:t>
          </a:r>
          <a:endParaRPr lang="ru-RU" sz="1200" b="1" dirty="0">
            <a:solidFill>
              <a:srgbClr val="35521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75328-958E-4732-AEDD-6646DB1E0029}" type="parTrans" cxnId="{179E8A3A-25E1-4223-B2BC-98B17EDFFC59}">
      <dgm:prSet/>
      <dgm:spPr/>
      <dgm:t>
        <a:bodyPr/>
        <a:lstStyle/>
        <a:p>
          <a:endParaRPr lang="ru-RU"/>
        </a:p>
      </dgm:t>
    </dgm:pt>
    <dgm:pt modelId="{302ACBED-7312-40B8-BB81-76514ADCC95F}" type="sibTrans" cxnId="{179E8A3A-25E1-4223-B2BC-98B17EDFFC59}">
      <dgm:prSet/>
      <dgm:spPr/>
      <dgm:t>
        <a:bodyPr/>
        <a:lstStyle/>
        <a:p>
          <a:endParaRPr lang="ru-RU"/>
        </a:p>
      </dgm:t>
    </dgm:pt>
    <dgm:pt modelId="{A61114F8-ACF5-43F8-A786-9EAF17D34CED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 форм освітньої взаємодії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3E86A-F9BC-49C0-97C3-8C2D9F788B92}" type="parTrans" cxnId="{35E67835-8C49-409B-8990-F236DEC7DBFA}">
      <dgm:prSet/>
      <dgm:spPr/>
      <dgm:t>
        <a:bodyPr/>
        <a:lstStyle/>
        <a:p>
          <a:endParaRPr lang="ru-RU"/>
        </a:p>
      </dgm:t>
    </dgm:pt>
    <dgm:pt modelId="{F0CE5420-3B87-4E9F-8312-66CB54EF2DB9}" type="sibTrans" cxnId="{35E67835-8C49-409B-8990-F236DEC7DBFA}">
      <dgm:prSet/>
      <dgm:spPr/>
      <dgm:t>
        <a:bodyPr/>
        <a:lstStyle/>
        <a:p>
          <a:endParaRPr lang="ru-RU"/>
        </a:p>
      </dgm:t>
    </dgm:pt>
    <dgm:pt modelId="{F10035DE-52AC-4C77-A4F5-C5B504AA5D0C}">
      <dgm:prSet phldrT="[Текст]" custT="1"/>
      <dgm:spPr/>
      <dgm:t>
        <a:bodyPr/>
        <a:lstStyle/>
        <a:p>
          <a:r>
            <a:rPr lang="uk-UA" sz="18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БЕЗПЕКА</a:t>
          </a:r>
          <a:endParaRPr lang="ru-RU" sz="1800" b="1" dirty="0"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B6A48-6E78-4167-9B00-31EE3D91C908}" type="parTrans" cxnId="{D8C4163D-EA02-4EB5-AB89-183FAA793EF4}">
      <dgm:prSet/>
      <dgm:spPr/>
      <dgm:t>
        <a:bodyPr/>
        <a:lstStyle/>
        <a:p>
          <a:endParaRPr lang="ru-RU"/>
        </a:p>
      </dgm:t>
    </dgm:pt>
    <dgm:pt modelId="{81AECB2E-14F8-4D7D-AB4C-066B4A82E619}" type="sibTrans" cxnId="{D8C4163D-EA02-4EB5-AB89-183FAA793EF4}">
      <dgm:prSet/>
      <dgm:spPr/>
      <dgm:t>
        <a:bodyPr/>
        <a:lstStyle/>
        <a:p>
          <a:endParaRPr lang="ru-RU"/>
        </a:p>
      </dgm:t>
    </dgm:pt>
    <dgm:pt modelId="{98CD14F0-0E44-4F42-A61B-2D4D36E34396}">
      <dgm:prSet phldrT="[Текст]" custT="1"/>
      <dgm:spPr/>
      <dgm:t>
        <a:bodyPr/>
        <a:lstStyle/>
        <a:p>
          <a:r>
            <a:rPr lang="uk-UA" sz="14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АДАПТИВНІСТЬ</a:t>
          </a:r>
          <a:endParaRPr lang="ru-RU" sz="1400" b="1" dirty="0"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D84D4-0B1D-42EF-912C-D650882203FC}" type="parTrans" cxnId="{4EB30EAE-4A47-4FD1-8A7A-04A27A8B3FD1}">
      <dgm:prSet/>
      <dgm:spPr/>
      <dgm:t>
        <a:bodyPr/>
        <a:lstStyle/>
        <a:p>
          <a:endParaRPr lang="ru-RU"/>
        </a:p>
      </dgm:t>
    </dgm:pt>
    <dgm:pt modelId="{C918A523-662B-4569-8557-DFBBF05199DF}" type="sibTrans" cxnId="{4EB30EAE-4A47-4FD1-8A7A-04A27A8B3FD1}">
      <dgm:prSet/>
      <dgm:spPr/>
      <dgm:t>
        <a:bodyPr/>
        <a:lstStyle/>
        <a:p>
          <a:endParaRPr lang="ru-RU"/>
        </a:p>
      </dgm:t>
    </dgm:pt>
    <dgm:pt modelId="{3C35C5E1-68A2-494F-913D-83A67BB4DC60}">
      <dgm:prSet phldrT="[Текст]"/>
      <dgm:spPr>
        <a:solidFill>
          <a:srgbClr val="FF9933"/>
        </a:solidFill>
      </dgm:spPr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АЛЬТЕРНАТИВНІСТЬ </a:t>
          </a:r>
        </a:p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 діяльності та активностях дитини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92469-DF9A-48D8-8CD4-1D0C07EB798D}" type="parTrans" cxnId="{A1B4F845-378D-4A26-A11D-1A2C0C8CA6E0}">
      <dgm:prSet/>
      <dgm:spPr/>
      <dgm:t>
        <a:bodyPr/>
        <a:lstStyle/>
        <a:p>
          <a:endParaRPr lang="ru-RU"/>
        </a:p>
      </dgm:t>
    </dgm:pt>
    <dgm:pt modelId="{27A3AD59-7845-46BD-B079-4BC663F7C740}" type="sibTrans" cxnId="{A1B4F845-378D-4A26-A11D-1A2C0C8CA6E0}">
      <dgm:prSet/>
      <dgm:spPr/>
      <dgm:t>
        <a:bodyPr/>
        <a:lstStyle/>
        <a:p>
          <a:endParaRPr lang="ru-RU"/>
        </a:p>
      </dgm:t>
    </dgm:pt>
    <dgm:pt modelId="{D1EDC9FF-A006-41A7-9FB5-17D864D307BE}">
      <dgm:prSet phldrT="[Текст]" custT="1"/>
      <dgm:spPr/>
      <dgm:t>
        <a:bodyPr/>
        <a:lstStyle/>
        <a:p>
          <a:r>
            <a:rPr lang="uk-UA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МОТИВАЦІЯ</a:t>
          </a:r>
          <a:endParaRPr lang="ru-RU" sz="2400" b="1" dirty="0"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4A376-3AA6-4060-BBD1-21AE55343E53}" type="parTrans" cxnId="{7AA02B85-BECD-4000-9AE4-447613675CD8}">
      <dgm:prSet/>
      <dgm:spPr/>
      <dgm:t>
        <a:bodyPr/>
        <a:lstStyle/>
        <a:p>
          <a:endParaRPr lang="ru-RU"/>
        </a:p>
      </dgm:t>
    </dgm:pt>
    <dgm:pt modelId="{2C5FA546-8DF8-4E8B-A6DB-42B855935E32}" type="sibTrans" cxnId="{7AA02B85-BECD-4000-9AE4-447613675CD8}">
      <dgm:prSet/>
      <dgm:spPr/>
      <dgm:t>
        <a:bodyPr/>
        <a:lstStyle/>
        <a:p>
          <a:endParaRPr lang="ru-RU"/>
        </a:p>
      </dgm:t>
    </dgm:pt>
    <dgm:pt modelId="{57BA7D15-D73C-412F-A96D-A54D5A307FFB}">
      <dgm:prSet phldrT="[Текст]" custT="1"/>
      <dgm:spPr/>
      <dgm:t>
        <a:bodyPr/>
        <a:lstStyle/>
        <a:p>
          <a:r>
            <a:rPr lang="uk-UA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ЗАСОБИ</a:t>
          </a:r>
          <a:endParaRPr lang="ru-RU" sz="2400" b="1" dirty="0"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FEFB9-2CC2-4E0E-8E71-80135C8ECCE9}" type="parTrans" cxnId="{3310F6A9-1008-4A4B-AB25-07BB05B46647}">
      <dgm:prSet/>
      <dgm:spPr/>
      <dgm:t>
        <a:bodyPr/>
        <a:lstStyle/>
        <a:p>
          <a:endParaRPr lang="ru-RU"/>
        </a:p>
      </dgm:t>
    </dgm:pt>
    <dgm:pt modelId="{A8E8B955-3BE6-4114-927B-139A50B2ABA2}" type="sibTrans" cxnId="{3310F6A9-1008-4A4B-AB25-07BB05B46647}">
      <dgm:prSet/>
      <dgm:spPr/>
      <dgm:t>
        <a:bodyPr/>
        <a:lstStyle/>
        <a:p>
          <a:endParaRPr lang="ru-RU"/>
        </a:p>
      </dgm:t>
    </dgm:pt>
    <dgm:pt modelId="{C0E78EED-1061-4063-B66C-236EC7B3A65A}" type="pres">
      <dgm:prSet presAssocID="{D234026D-9AA5-4018-AA3C-FE559B9606A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B6C2B3B-937A-46C7-AFE9-520FF2354F2A}" type="pres">
      <dgm:prSet presAssocID="{D234026D-9AA5-4018-AA3C-FE559B9606A0}" presName="outerBox" presStyleCnt="0"/>
      <dgm:spPr/>
    </dgm:pt>
    <dgm:pt modelId="{0A139422-2ABC-4D46-ACEE-600F4CCE88EB}" type="pres">
      <dgm:prSet presAssocID="{D234026D-9AA5-4018-AA3C-FE559B9606A0}" presName="outerBoxParent" presStyleLbl="node1" presStyleIdx="0" presStyleCnt="3" custAng="0" custLinFactNeighborX="-1230" custLinFactNeighborY="-14435"/>
      <dgm:spPr/>
    </dgm:pt>
    <dgm:pt modelId="{646FE90D-5C5D-40A3-9458-64F4688661CE}" type="pres">
      <dgm:prSet presAssocID="{D234026D-9AA5-4018-AA3C-FE559B9606A0}" presName="outerBoxChildren" presStyleCnt="0"/>
      <dgm:spPr/>
    </dgm:pt>
    <dgm:pt modelId="{3683A961-FA2C-4C99-A83C-3346B9A51FCA}" type="pres">
      <dgm:prSet presAssocID="{61A1A88F-AFCB-440A-A4A9-2427A5661585}" presName="oChild" presStyleLbl="fgAcc1" presStyleIdx="0" presStyleCnt="6" custScaleX="109676">
        <dgm:presLayoutVars>
          <dgm:bulletEnabled val="1"/>
        </dgm:presLayoutVars>
      </dgm:prSet>
      <dgm:spPr/>
    </dgm:pt>
    <dgm:pt modelId="{3DE00D0C-2EA0-4B6C-ABD4-208D591365C5}" type="pres">
      <dgm:prSet presAssocID="{B6116826-3C60-4F93-8522-00CA271994F7}" presName="outerSibTrans" presStyleCnt="0"/>
      <dgm:spPr/>
    </dgm:pt>
    <dgm:pt modelId="{D5CDA814-5E81-4529-BF8E-0A3BC4E4C751}" type="pres">
      <dgm:prSet presAssocID="{6BF2F0F1-4AF4-42AF-9DF1-C66BBEC3EEEC}" presName="oChild" presStyleLbl="fgAcc1" presStyleIdx="1" presStyleCnt="6" custScaleX="111163" custLinFactNeighborX="-1488" custLinFactNeighborY="-30568">
        <dgm:presLayoutVars>
          <dgm:bulletEnabled val="1"/>
        </dgm:presLayoutVars>
      </dgm:prSet>
      <dgm:spPr/>
    </dgm:pt>
    <dgm:pt modelId="{10964CB0-3527-4D17-8532-2A0B08D5CFD9}" type="pres">
      <dgm:prSet presAssocID="{D234026D-9AA5-4018-AA3C-FE559B9606A0}" presName="middleBox" presStyleCnt="0"/>
      <dgm:spPr/>
    </dgm:pt>
    <dgm:pt modelId="{AE20F38B-B127-4241-8A28-1A25CB3CC9C0}" type="pres">
      <dgm:prSet presAssocID="{D234026D-9AA5-4018-AA3C-FE559B9606A0}" presName="middleBoxParent" presStyleLbl="node1" presStyleIdx="1" presStyleCnt="3"/>
      <dgm:spPr/>
    </dgm:pt>
    <dgm:pt modelId="{939F72AD-1DAC-4B66-9385-B89D71DE6781}" type="pres">
      <dgm:prSet presAssocID="{D234026D-9AA5-4018-AA3C-FE559B9606A0}" presName="middleBoxChildren" presStyleCnt="0"/>
      <dgm:spPr/>
    </dgm:pt>
    <dgm:pt modelId="{2214CE85-9B5C-4AA7-8E8F-23A543CC2735}" type="pres">
      <dgm:prSet presAssocID="{F10035DE-52AC-4C77-A4F5-C5B504AA5D0C}" presName="mChild" presStyleLbl="fgAcc1" presStyleIdx="2" presStyleCnt="6" custLinFactY="-3719" custLinFactNeighborX="8641" custLinFactNeighborY="-100000">
        <dgm:presLayoutVars>
          <dgm:bulletEnabled val="1"/>
        </dgm:presLayoutVars>
      </dgm:prSet>
      <dgm:spPr/>
    </dgm:pt>
    <dgm:pt modelId="{C9C07DAD-22CF-40B8-8DA8-EDA6DBCE0B0E}" type="pres">
      <dgm:prSet presAssocID="{81AECB2E-14F8-4D7D-AB4C-066B4A82E619}" presName="middleSibTrans" presStyleCnt="0"/>
      <dgm:spPr/>
    </dgm:pt>
    <dgm:pt modelId="{A3884920-4ED2-4BAC-99BE-72E79E952412}" type="pres">
      <dgm:prSet presAssocID="{98CD14F0-0E44-4F42-A61B-2D4D36E34396}" presName="mChild" presStyleLbl="fgAcc1" presStyleIdx="3" presStyleCnt="6" custScaleX="124283" custLinFactNeighborX="7200" custLinFactNeighborY="15581">
        <dgm:presLayoutVars>
          <dgm:bulletEnabled val="1"/>
        </dgm:presLayoutVars>
      </dgm:prSet>
      <dgm:spPr/>
    </dgm:pt>
    <dgm:pt modelId="{9D5DFCFB-CD6E-4A13-B7B8-7A05E8C427E2}" type="pres">
      <dgm:prSet presAssocID="{D234026D-9AA5-4018-AA3C-FE559B9606A0}" presName="centerBox" presStyleCnt="0"/>
      <dgm:spPr/>
    </dgm:pt>
    <dgm:pt modelId="{66824AFA-5506-4BC0-9CCC-E298279D9365}" type="pres">
      <dgm:prSet presAssocID="{D234026D-9AA5-4018-AA3C-FE559B9606A0}" presName="centerBoxParent" presStyleLbl="node1" presStyleIdx="2" presStyleCnt="3" custScaleY="122744" custLinFactNeighborX="2654" custLinFactNeighborY="-6921"/>
      <dgm:spPr/>
    </dgm:pt>
    <dgm:pt modelId="{78AE559F-3F17-4DE7-8435-CD84C4E52B77}" type="pres">
      <dgm:prSet presAssocID="{D234026D-9AA5-4018-AA3C-FE559B9606A0}" presName="centerBoxChildren" presStyleCnt="0"/>
      <dgm:spPr/>
    </dgm:pt>
    <dgm:pt modelId="{4EE214CD-0C9B-45A4-A62E-F584F0F62DF1}" type="pres">
      <dgm:prSet presAssocID="{D1EDC9FF-A006-41A7-9FB5-17D864D307BE}" presName="cChild" presStyleLbl="fgAcc1" presStyleIdx="4" presStyleCnt="6" custLinFactX="3170" custLinFactNeighborX="100000" custLinFactNeighborY="13843">
        <dgm:presLayoutVars>
          <dgm:bulletEnabled val="1"/>
        </dgm:presLayoutVars>
      </dgm:prSet>
      <dgm:spPr/>
    </dgm:pt>
    <dgm:pt modelId="{CC89CB4E-D171-4D17-9832-AD3FAF264B34}" type="pres">
      <dgm:prSet presAssocID="{2C5FA546-8DF8-4E8B-A6DB-42B855935E32}" presName="centerSibTrans" presStyleCnt="0"/>
      <dgm:spPr/>
    </dgm:pt>
    <dgm:pt modelId="{3A2813BD-2EAC-45BD-96E1-5C46DA84731D}" type="pres">
      <dgm:prSet presAssocID="{57BA7D15-D73C-412F-A96D-A54D5A307FFB}" presName="cChild" presStyleLbl="fgAcc1" presStyleIdx="5" presStyleCnt="6" custLinFactX="5394" custLinFactNeighborX="100000" custLinFactNeighborY="12305">
        <dgm:presLayoutVars>
          <dgm:bulletEnabled val="1"/>
        </dgm:presLayoutVars>
      </dgm:prSet>
      <dgm:spPr/>
    </dgm:pt>
  </dgm:ptLst>
  <dgm:cxnLst>
    <dgm:cxn modelId="{35E67835-8C49-409B-8990-F236DEC7DBFA}" srcId="{D234026D-9AA5-4018-AA3C-FE559B9606A0}" destId="{A61114F8-ACF5-43F8-A786-9EAF17D34CED}" srcOrd="1" destOrd="0" parTransId="{2F13E86A-F9BC-49C0-97C3-8C2D9F788B92}" sibTransId="{F0CE5420-3B87-4E9F-8312-66CB54EF2DB9}"/>
    <dgm:cxn modelId="{E0DBBC39-C2E7-418B-919B-160D9959C41B}" type="presOf" srcId="{A61114F8-ACF5-43F8-A786-9EAF17D34CED}" destId="{AE20F38B-B127-4241-8A28-1A25CB3CC9C0}" srcOrd="0" destOrd="0" presId="urn:microsoft.com/office/officeart/2005/8/layout/target2"/>
    <dgm:cxn modelId="{179E8A3A-25E1-4223-B2BC-98B17EDFFC59}" srcId="{64E0E206-00AB-4B5F-BFC3-D7ACD1DB6610}" destId="{6BF2F0F1-4AF4-42AF-9DF1-C66BBEC3EEEC}" srcOrd="1" destOrd="0" parTransId="{75F75328-958E-4732-AEDD-6646DB1E0029}" sibTransId="{302ACBED-7312-40B8-BB81-76514ADCC95F}"/>
    <dgm:cxn modelId="{D8C4163D-EA02-4EB5-AB89-183FAA793EF4}" srcId="{A61114F8-ACF5-43F8-A786-9EAF17D34CED}" destId="{F10035DE-52AC-4C77-A4F5-C5B504AA5D0C}" srcOrd="0" destOrd="0" parTransId="{953B6A48-6E78-4167-9B00-31EE3D91C908}" sibTransId="{81AECB2E-14F8-4D7D-AB4C-066B4A82E619}"/>
    <dgm:cxn modelId="{A1B4F845-378D-4A26-A11D-1A2C0C8CA6E0}" srcId="{D234026D-9AA5-4018-AA3C-FE559B9606A0}" destId="{3C35C5E1-68A2-494F-913D-83A67BB4DC60}" srcOrd="2" destOrd="0" parTransId="{DB092469-DF9A-48D8-8CD4-1D0C07EB798D}" sibTransId="{27A3AD59-7845-46BD-B079-4BC663F7C740}"/>
    <dgm:cxn modelId="{D2EB4E46-C42D-4C25-976B-99E3CF804EC6}" srcId="{64E0E206-00AB-4B5F-BFC3-D7ACD1DB6610}" destId="{61A1A88F-AFCB-440A-A4A9-2427A5661585}" srcOrd="0" destOrd="0" parTransId="{F4A537D4-6344-45CF-B363-7702BE7387EC}" sibTransId="{B6116826-3C60-4F93-8522-00CA271994F7}"/>
    <dgm:cxn modelId="{7AA02B85-BECD-4000-9AE4-447613675CD8}" srcId="{3C35C5E1-68A2-494F-913D-83A67BB4DC60}" destId="{D1EDC9FF-A006-41A7-9FB5-17D864D307BE}" srcOrd="0" destOrd="0" parTransId="{D874A376-3AA6-4060-BBD1-21AE55343E53}" sibTransId="{2C5FA546-8DF8-4E8B-A6DB-42B855935E32}"/>
    <dgm:cxn modelId="{C531A38D-4929-4D40-998E-AF1D2C968B2D}" type="presOf" srcId="{3C35C5E1-68A2-494F-913D-83A67BB4DC60}" destId="{66824AFA-5506-4BC0-9CCC-E298279D9365}" srcOrd="0" destOrd="0" presId="urn:microsoft.com/office/officeart/2005/8/layout/target2"/>
    <dgm:cxn modelId="{0173649E-ABFB-44C5-8693-ECF7AAF0D6C9}" type="presOf" srcId="{61A1A88F-AFCB-440A-A4A9-2427A5661585}" destId="{3683A961-FA2C-4C99-A83C-3346B9A51FCA}" srcOrd="0" destOrd="0" presId="urn:microsoft.com/office/officeart/2005/8/layout/target2"/>
    <dgm:cxn modelId="{3310F6A9-1008-4A4B-AB25-07BB05B46647}" srcId="{3C35C5E1-68A2-494F-913D-83A67BB4DC60}" destId="{57BA7D15-D73C-412F-A96D-A54D5A307FFB}" srcOrd="1" destOrd="0" parTransId="{57BFEFB9-2CC2-4E0E-8E71-80135C8ECCE9}" sibTransId="{A8E8B955-3BE6-4114-927B-139A50B2ABA2}"/>
    <dgm:cxn modelId="{BAF7BFAD-8D7C-4436-BE4E-DC8E970B9B9D}" srcId="{D234026D-9AA5-4018-AA3C-FE559B9606A0}" destId="{64E0E206-00AB-4B5F-BFC3-D7ACD1DB6610}" srcOrd="0" destOrd="0" parTransId="{F77C6C08-38F1-43EF-A011-20AF4F8ABF57}" sibTransId="{6018A0C0-BA9D-4589-B9D7-197BF9B80B58}"/>
    <dgm:cxn modelId="{4EB30EAE-4A47-4FD1-8A7A-04A27A8B3FD1}" srcId="{A61114F8-ACF5-43F8-A786-9EAF17D34CED}" destId="{98CD14F0-0E44-4F42-A61B-2D4D36E34396}" srcOrd="1" destOrd="0" parTransId="{259D84D4-0B1D-42EF-912C-D650882203FC}" sibTransId="{C918A523-662B-4569-8557-DFBBF05199DF}"/>
    <dgm:cxn modelId="{B62231BC-221C-40C3-A079-A515C71BD715}" type="presOf" srcId="{57BA7D15-D73C-412F-A96D-A54D5A307FFB}" destId="{3A2813BD-2EAC-45BD-96E1-5C46DA84731D}" srcOrd="0" destOrd="0" presId="urn:microsoft.com/office/officeart/2005/8/layout/target2"/>
    <dgm:cxn modelId="{21F46BC7-74F0-47C4-AE71-323EC010A81A}" type="presOf" srcId="{F10035DE-52AC-4C77-A4F5-C5B504AA5D0C}" destId="{2214CE85-9B5C-4AA7-8E8F-23A543CC2735}" srcOrd="0" destOrd="0" presId="urn:microsoft.com/office/officeart/2005/8/layout/target2"/>
    <dgm:cxn modelId="{7F16C3C9-0E6A-449B-87B2-AA06D8A1F505}" type="presOf" srcId="{6BF2F0F1-4AF4-42AF-9DF1-C66BBEC3EEEC}" destId="{D5CDA814-5E81-4529-BF8E-0A3BC4E4C751}" srcOrd="0" destOrd="0" presId="urn:microsoft.com/office/officeart/2005/8/layout/target2"/>
    <dgm:cxn modelId="{206132CE-DDCC-4AAB-88EA-C670CE71E585}" type="presOf" srcId="{98CD14F0-0E44-4F42-A61B-2D4D36E34396}" destId="{A3884920-4ED2-4BAC-99BE-72E79E952412}" srcOrd="0" destOrd="0" presId="urn:microsoft.com/office/officeart/2005/8/layout/target2"/>
    <dgm:cxn modelId="{53CCBDD8-909A-4B54-85B3-D8B422B09421}" type="presOf" srcId="{D234026D-9AA5-4018-AA3C-FE559B9606A0}" destId="{C0E78EED-1061-4063-B66C-236EC7B3A65A}" srcOrd="0" destOrd="0" presId="urn:microsoft.com/office/officeart/2005/8/layout/target2"/>
    <dgm:cxn modelId="{DA2231F5-1F26-48C7-8264-D0ACED81DD78}" type="presOf" srcId="{D1EDC9FF-A006-41A7-9FB5-17D864D307BE}" destId="{4EE214CD-0C9B-45A4-A62E-F584F0F62DF1}" srcOrd="0" destOrd="0" presId="urn:microsoft.com/office/officeart/2005/8/layout/target2"/>
    <dgm:cxn modelId="{62A663FC-E232-4143-844F-C7A9ADC1CA2B}" type="presOf" srcId="{64E0E206-00AB-4B5F-BFC3-D7ACD1DB6610}" destId="{0A139422-2ABC-4D46-ACEE-600F4CCE88EB}" srcOrd="0" destOrd="0" presId="urn:microsoft.com/office/officeart/2005/8/layout/target2"/>
    <dgm:cxn modelId="{23F20AC6-489C-46D6-A0CB-D93794C18C4F}" type="presParOf" srcId="{C0E78EED-1061-4063-B66C-236EC7B3A65A}" destId="{0B6C2B3B-937A-46C7-AFE9-520FF2354F2A}" srcOrd="0" destOrd="0" presId="urn:microsoft.com/office/officeart/2005/8/layout/target2"/>
    <dgm:cxn modelId="{A73A9A1B-431E-4261-8166-3FE9FED09164}" type="presParOf" srcId="{0B6C2B3B-937A-46C7-AFE9-520FF2354F2A}" destId="{0A139422-2ABC-4D46-ACEE-600F4CCE88EB}" srcOrd="0" destOrd="0" presId="urn:microsoft.com/office/officeart/2005/8/layout/target2"/>
    <dgm:cxn modelId="{0EA47E96-89CE-4010-8D69-B26B97C2B3C4}" type="presParOf" srcId="{0B6C2B3B-937A-46C7-AFE9-520FF2354F2A}" destId="{646FE90D-5C5D-40A3-9458-64F4688661CE}" srcOrd="1" destOrd="0" presId="urn:microsoft.com/office/officeart/2005/8/layout/target2"/>
    <dgm:cxn modelId="{3BC85E3E-E065-49E4-AC16-260DF7D270E1}" type="presParOf" srcId="{646FE90D-5C5D-40A3-9458-64F4688661CE}" destId="{3683A961-FA2C-4C99-A83C-3346B9A51FCA}" srcOrd="0" destOrd="0" presId="urn:microsoft.com/office/officeart/2005/8/layout/target2"/>
    <dgm:cxn modelId="{5BCD3701-4FF2-45C9-9B10-6F828FFE2494}" type="presParOf" srcId="{646FE90D-5C5D-40A3-9458-64F4688661CE}" destId="{3DE00D0C-2EA0-4B6C-ABD4-208D591365C5}" srcOrd="1" destOrd="0" presId="urn:microsoft.com/office/officeart/2005/8/layout/target2"/>
    <dgm:cxn modelId="{A75D189B-5E33-4347-A4A3-1C8A30B320FF}" type="presParOf" srcId="{646FE90D-5C5D-40A3-9458-64F4688661CE}" destId="{D5CDA814-5E81-4529-BF8E-0A3BC4E4C751}" srcOrd="2" destOrd="0" presId="urn:microsoft.com/office/officeart/2005/8/layout/target2"/>
    <dgm:cxn modelId="{B71BA28E-60D4-4D65-9BE9-64F9C310475D}" type="presParOf" srcId="{C0E78EED-1061-4063-B66C-236EC7B3A65A}" destId="{10964CB0-3527-4D17-8532-2A0B08D5CFD9}" srcOrd="1" destOrd="0" presId="urn:microsoft.com/office/officeart/2005/8/layout/target2"/>
    <dgm:cxn modelId="{71A89448-99E9-4015-8785-1BDA0E3EEB94}" type="presParOf" srcId="{10964CB0-3527-4D17-8532-2A0B08D5CFD9}" destId="{AE20F38B-B127-4241-8A28-1A25CB3CC9C0}" srcOrd="0" destOrd="0" presId="urn:microsoft.com/office/officeart/2005/8/layout/target2"/>
    <dgm:cxn modelId="{2171755B-E68B-4C6D-BC32-D24BD10D123E}" type="presParOf" srcId="{10964CB0-3527-4D17-8532-2A0B08D5CFD9}" destId="{939F72AD-1DAC-4B66-9385-B89D71DE6781}" srcOrd="1" destOrd="0" presId="urn:microsoft.com/office/officeart/2005/8/layout/target2"/>
    <dgm:cxn modelId="{B9FF85CD-14B1-4956-B735-5A5B5E862DBE}" type="presParOf" srcId="{939F72AD-1DAC-4B66-9385-B89D71DE6781}" destId="{2214CE85-9B5C-4AA7-8E8F-23A543CC2735}" srcOrd="0" destOrd="0" presId="urn:microsoft.com/office/officeart/2005/8/layout/target2"/>
    <dgm:cxn modelId="{FCAD498D-F3C6-4ED6-84CA-D09E40165F92}" type="presParOf" srcId="{939F72AD-1DAC-4B66-9385-B89D71DE6781}" destId="{C9C07DAD-22CF-40B8-8DA8-EDA6DBCE0B0E}" srcOrd="1" destOrd="0" presId="urn:microsoft.com/office/officeart/2005/8/layout/target2"/>
    <dgm:cxn modelId="{076A05D7-8C5F-4110-AF16-98815500DD98}" type="presParOf" srcId="{939F72AD-1DAC-4B66-9385-B89D71DE6781}" destId="{A3884920-4ED2-4BAC-99BE-72E79E952412}" srcOrd="2" destOrd="0" presId="urn:microsoft.com/office/officeart/2005/8/layout/target2"/>
    <dgm:cxn modelId="{F6409EEB-1BE0-4141-97BE-4F48E0F29230}" type="presParOf" srcId="{C0E78EED-1061-4063-B66C-236EC7B3A65A}" destId="{9D5DFCFB-CD6E-4A13-B7B8-7A05E8C427E2}" srcOrd="2" destOrd="0" presId="urn:microsoft.com/office/officeart/2005/8/layout/target2"/>
    <dgm:cxn modelId="{E4EDF396-921F-4FDB-94D4-9803774BF917}" type="presParOf" srcId="{9D5DFCFB-CD6E-4A13-B7B8-7A05E8C427E2}" destId="{66824AFA-5506-4BC0-9CCC-E298279D9365}" srcOrd="0" destOrd="0" presId="urn:microsoft.com/office/officeart/2005/8/layout/target2"/>
    <dgm:cxn modelId="{A51AB5CE-274C-4E75-97BA-B20B01A338C7}" type="presParOf" srcId="{9D5DFCFB-CD6E-4A13-B7B8-7A05E8C427E2}" destId="{78AE559F-3F17-4DE7-8435-CD84C4E52B77}" srcOrd="1" destOrd="0" presId="urn:microsoft.com/office/officeart/2005/8/layout/target2"/>
    <dgm:cxn modelId="{737CBB95-DF2F-4023-A0F8-AE4D5A8C12C2}" type="presParOf" srcId="{78AE559F-3F17-4DE7-8435-CD84C4E52B77}" destId="{4EE214CD-0C9B-45A4-A62E-F584F0F62DF1}" srcOrd="0" destOrd="0" presId="urn:microsoft.com/office/officeart/2005/8/layout/target2"/>
    <dgm:cxn modelId="{A59D8C93-0C2B-4F12-BC03-E4F5CDEF4B72}" type="presParOf" srcId="{78AE559F-3F17-4DE7-8435-CD84C4E52B77}" destId="{CC89CB4E-D171-4D17-9832-AD3FAF264B34}" srcOrd="1" destOrd="0" presId="urn:microsoft.com/office/officeart/2005/8/layout/target2"/>
    <dgm:cxn modelId="{809AB5EF-F15A-4ED0-AF24-FF070851D97C}" type="presParOf" srcId="{78AE559F-3F17-4DE7-8435-CD84C4E52B77}" destId="{3A2813BD-2EAC-45BD-96E1-5C46DA84731D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39422-2ABC-4D46-ACEE-600F4CCE88EB}">
      <dsp:nvSpPr>
        <dsp:cNvPr id="0" name=""/>
        <dsp:cNvSpPr/>
      </dsp:nvSpPr>
      <dsp:spPr>
        <a:xfrm>
          <a:off x="0" y="0"/>
          <a:ext cx="8732716" cy="4029029"/>
        </a:xfrm>
        <a:prstGeom prst="roundRect">
          <a:avLst>
            <a:gd name="adj" fmla="val 85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126974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Консорціум: батьки-діти-педагоги</a:t>
          </a:r>
          <a:endParaRPr lang="ru-RU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305" y="100305"/>
        <a:ext cx="8532106" cy="3828419"/>
      </dsp:txXfrm>
    </dsp:sp>
    <dsp:sp modelId="{3683A961-FA2C-4C99-A83C-3346B9A51FCA}">
      <dsp:nvSpPr>
        <dsp:cNvPr id="0" name=""/>
        <dsp:cNvSpPr/>
      </dsp:nvSpPr>
      <dsp:spPr>
        <a:xfrm>
          <a:off x="154944" y="1007257"/>
          <a:ext cx="1436654" cy="137710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355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ЄДНІСТЬ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355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ВИМОГ, ПІДХОДІВ, ПРИНЦИПІВ</a:t>
          </a:r>
          <a:endParaRPr lang="ru-RU" sz="1400" b="1" kern="1200" dirty="0">
            <a:solidFill>
              <a:srgbClr val="35521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295" y="1049608"/>
        <a:ext cx="1351952" cy="1292407"/>
      </dsp:txXfrm>
    </dsp:sp>
    <dsp:sp modelId="{D5CDA814-5E81-4529-BF8E-0A3BC4E4C751}">
      <dsp:nvSpPr>
        <dsp:cNvPr id="0" name=""/>
        <dsp:cNvSpPr/>
      </dsp:nvSpPr>
      <dsp:spPr>
        <a:xfrm>
          <a:off x="125713" y="2428775"/>
          <a:ext cx="1456132" cy="137710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3552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ДЕЛЕГУВАННЯ ПОВНОВАЖЕНЬ</a:t>
          </a:r>
          <a:endParaRPr lang="ru-RU" sz="1200" b="1" kern="1200" dirty="0">
            <a:solidFill>
              <a:srgbClr val="35521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064" y="2471126"/>
        <a:ext cx="1371430" cy="1292407"/>
      </dsp:txXfrm>
    </dsp:sp>
    <dsp:sp modelId="{AE20F38B-B127-4241-8A28-1A25CB3CC9C0}">
      <dsp:nvSpPr>
        <dsp:cNvPr id="0" name=""/>
        <dsp:cNvSpPr/>
      </dsp:nvSpPr>
      <dsp:spPr>
        <a:xfrm>
          <a:off x="1746543" y="1007257"/>
          <a:ext cx="6767854" cy="2820320"/>
        </a:xfrm>
        <a:prstGeom prst="roundRect">
          <a:avLst>
            <a:gd name="adj" fmla="val 10500"/>
          </a:avLst>
        </a:prstGeom>
        <a:solidFill>
          <a:srgbClr val="9966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790903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 форм освітньої взаємодії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3278" y="1093992"/>
        <a:ext cx="6594384" cy="2646850"/>
      </dsp:txXfrm>
    </dsp:sp>
    <dsp:sp modelId="{2214CE85-9B5C-4AA7-8E8F-23A543CC2735}">
      <dsp:nvSpPr>
        <dsp:cNvPr id="0" name=""/>
        <dsp:cNvSpPr/>
      </dsp:nvSpPr>
      <dsp:spPr>
        <a:xfrm>
          <a:off x="2032701" y="1902455"/>
          <a:ext cx="1353570" cy="7791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БЕЗПЕКА</a:t>
          </a:r>
          <a:endParaRPr lang="ru-RU" sz="1800" b="1" kern="1200" dirty="0"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663" y="1926417"/>
        <a:ext cx="1305646" cy="731244"/>
      </dsp:txXfrm>
    </dsp:sp>
    <dsp:sp modelId="{A3884920-4ED2-4BAC-99BE-72E79E952412}">
      <dsp:nvSpPr>
        <dsp:cNvPr id="0" name=""/>
        <dsp:cNvSpPr/>
      </dsp:nvSpPr>
      <dsp:spPr>
        <a:xfrm>
          <a:off x="1848852" y="2846281"/>
          <a:ext cx="1682258" cy="77916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АДАПТИВНІСТЬ</a:t>
          </a:r>
          <a:endParaRPr lang="ru-RU" sz="1400" b="1" kern="1200" dirty="0"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2814" y="2870243"/>
        <a:ext cx="1634334" cy="731244"/>
      </dsp:txXfrm>
    </dsp:sp>
    <dsp:sp modelId="{66824AFA-5506-4BC0-9CCC-E298279D9365}">
      <dsp:nvSpPr>
        <dsp:cNvPr id="0" name=""/>
        <dsp:cNvSpPr/>
      </dsp:nvSpPr>
      <dsp:spPr>
        <a:xfrm>
          <a:off x="3578053" y="1719702"/>
          <a:ext cx="4846657" cy="1978156"/>
        </a:xfrm>
        <a:prstGeom prst="roundRect">
          <a:avLst>
            <a:gd name="adj" fmla="val 10500"/>
          </a:avLst>
        </a:prstGeom>
        <a:solidFill>
          <a:srgbClr val="FF993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90966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АЛЬТЕРНАТИВНІСТЬ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 діяльності та активностях дитини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8888" y="1780537"/>
        <a:ext cx="4724987" cy="1856486"/>
      </dsp:txXfrm>
    </dsp:sp>
    <dsp:sp modelId="{4EE214CD-0C9B-45A4-A62E-F584F0F62DF1}">
      <dsp:nvSpPr>
        <dsp:cNvPr id="0" name=""/>
        <dsp:cNvSpPr/>
      </dsp:nvSpPr>
      <dsp:spPr>
        <a:xfrm>
          <a:off x="3707034" y="2840132"/>
          <a:ext cx="2268439" cy="72522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МОТИВАЦІЯ</a:t>
          </a:r>
          <a:endParaRPr lang="ru-RU" sz="2400" b="1" kern="1200" dirty="0"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9337" y="2862435"/>
        <a:ext cx="2223833" cy="680619"/>
      </dsp:txXfrm>
    </dsp:sp>
    <dsp:sp modelId="{3A2813BD-2EAC-45BD-96E1-5C46DA84731D}">
      <dsp:nvSpPr>
        <dsp:cNvPr id="0" name=""/>
        <dsp:cNvSpPr/>
      </dsp:nvSpPr>
      <dsp:spPr>
        <a:xfrm>
          <a:off x="6090459" y="2828978"/>
          <a:ext cx="2268439" cy="72522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ЗАСОБИ</a:t>
          </a:r>
          <a:endParaRPr lang="ru-RU" sz="2400" b="1" kern="1200" dirty="0"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2762" y="2851281"/>
        <a:ext cx="2223833" cy="68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6FEFB95-458B-45B7-B6D9-229D1291C501}" type="datetimeFigureOut">
              <a:rPr lang="uk-UA" smtClean="0"/>
              <a:pPr/>
              <a:t>17.10.2022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42775AC-953D-4543-9416-36D40CBFC0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04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8E931-D1D6-4ACF-A38D-4DE60684EC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5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8E931-D1D6-4ACF-A38D-4DE60684EC6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47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8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5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4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7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82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162"/>
            <a:ext cx="9144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5549" y="2194743"/>
            <a:ext cx="5072903" cy="8897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z="3300" b="0" dirty="0" err="1"/>
              <a:t>Дякую</a:t>
            </a:r>
            <a:r>
              <a:rPr lang="ru-RU" sz="3300" b="0" dirty="0"/>
              <a:t> за </a:t>
            </a:r>
            <a:r>
              <a:rPr lang="ru-RU" sz="3300" b="0" dirty="0" err="1"/>
              <a:t>увагу</a:t>
            </a:r>
            <a:r>
              <a:rPr lang="ru-RU" sz="3300" b="0" dirty="0"/>
              <a:t>!</a:t>
            </a:r>
            <a:endParaRPr lang="uk-UA" sz="3300" b="0" dirty="0"/>
          </a:p>
        </p:txBody>
      </p:sp>
    </p:spTree>
    <p:extLst>
      <p:ext uri="{BB962C8B-B14F-4D97-AF65-F5344CB8AC3E}">
        <p14:creationId xmlns:p14="http://schemas.microsoft.com/office/powerpoint/2010/main" val="13476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7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7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7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6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162"/>
            <a:ext cx="9144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5549" y="2194743"/>
            <a:ext cx="5072903" cy="8897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z="3300" b="0" dirty="0" err="1"/>
              <a:t>Дякую</a:t>
            </a:r>
            <a:r>
              <a:rPr lang="ru-RU" sz="3300" b="0" dirty="0"/>
              <a:t> за </a:t>
            </a:r>
            <a:r>
              <a:rPr lang="ru-RU" sz="3300" b="0" dirty="0" err="1"/>
              <a:t>увагу</a:t>
            </a:r>
            <a:r>
              <a:rPr lang="ru-RU" sz="3300" b="0" dirty="0"/>
              <a:t>!</a:t>
            </a:r>
            <a:endParaRPr lang="uk-UA" sz="3300" b="0" dirty="0"/>
          </a:p>
        </p:txBody>
      </p:sp>
    </p:spTree>
    <p:extLst>
      <p:ext uri="{BB962C8B-B14F-4D97-AF65-F5344CB8AC3E}">
        <p14:creationId xmlns:p14="http://schemas.microsoft.com/office/powerpoint/2010/main" val="111610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51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53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7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9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162"/>
            <a:ext cx="9144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5549" y="2194743"/>
            <a:ext cx="5072903" cy="8897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z="3300" b="0" dirty="0" err="1"/>
              <a:t>Дякую</a:t>
            </a:r>
            <a:r>
              <a:rPr lang="ru-RU" sz="3300" b="0" dirty="0"/>
              <a:t> за </a:t>
            </a:r>
            <a:r>
              <a:rPr lang="ru-RU" sz="3300" b="0" dirty="0" err="1"/>
              <a:t>увагу</a:t>
            </a:r>
            <a:r>
              <a:rPr lang="ru-RU" sz="3300" b="0" dirty="0"/>
              <a:t>!</a:t>
            </a:r>
            <a:endParaRPr lang="uk-UA" sz="3300" b="0" dirty="0"/>
          </a:p>
        </p:txBody>
      </p:sp>
    </p:spTree>
    <p:extLst>
      <p:ext uri="{BB962C8B-B14F-4D97-AF65-F5344CB8AC3E}">
        <p14:creationId xmlns:p14="http://schemas.microsoft.com/office/powerpoint/2010/main" val="4272557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09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26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7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34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162"/>
            <a:ext cx="9144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5549" y="2194743"/>
            <a:ext cx="5072903" cy="8897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z="3300" b="0" dirty="0" err="1"/>
              <a:t>Дякую</a:t>
            </a:r>
            <a:r>
              <a:rPr lang="ru-RU" sz="3300" b="0" dirty="0"/>
              <a:t> за </a:t>
            </a:r>
            <a:r>
              <a:rPr lang="ru-RU" sz="3300" b="0" dirty="0" err="1"/>
              <a:t>увагу</a:t>
            </a:r>
            <a:r>
              <a:rPr lang="ru-RU" sz="3300" b="0" dirty="0"/>
              <a:t>!</a:t>
            </a:r>
            <a:endParaRPr lang="uk-UA" sz="3300" b="0" dirty="0"/>
          </a:p>
        </p:txBody>
      </p:sp>
    </p:spTree>
    <p:extLst>
      <p:ext uri="{BB962C8B-B14F-4D97-AF65-F5344CB8AC3E}">
        <p14:creationId xmlns:p14="http://schemas.microsoft.com/office/powerpoint/2010/main" val="2101267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74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5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20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7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7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162"/>
            <a:ext cx="9144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5549" y="2194743"/>
            <a:ext cx="5072903" cy="8897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z="3300" b="0" dirty="0" err="1"/>
              <a:t>Дякую</a:t>
            </a:r>
            <a:r>
              <a:rPr lang="ru-RU" sz="3300" b="0" dirty="0"/>
              <a:t> за </a:t>
            </a:r>
            <a:r>
              <a:rPr lang="ru-RU" sz="3300" b="0" dirty="0" err="1"/>
              <a:t>увагу</a:t>
            </a:r>
            <a:r>
              <a:rPr lang="ru-RU" sz="3300" b="0" dirty="0"/>
              <a:t>!</a:t>
            </a:r>
            <a:endParaRPr lang="uk-UA" sz="3300" b="0" dirty="0"/>
          </a:p>
        </p:txBody>
      </p:sp>
    </p:spTree>
    <p:extLst>
      <p:ext uri="{BB962C8B-B14F-4D97-AF65-F5344CB8AC3E}">
        <p14:creationId xmlns:p14="http://schemas.microsoft.com/office/powerpoint/2010/main" val="3775244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66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6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7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96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162"/>
            <a:ext cx="9144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5549" y="2194743"/>
            <a:ext cx="5072903" cy="8897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z="3300" b="0" dirty="0" err="1"/>
              <a:t>Дякую</a:t>
            </a:r>
            <a:r>
              <a:rPr lang="ru-RU" sz="3300" b="0" dirty="0"/>
              <a:t> за </a:t>
            </a:r>
            <a:r>
              <a:rPr lang="ru-RU" sz="3300" b="0" dirty="0" err="1"/>
              <a:t>увагу</a:t>
            </a:r>
            <a:r>
              <a:rPr lang="ru-RU" sz="3300" b="0" dirty="0"/>
              <a:t>!</a:t>
            </a:r>
            <a:endParaRPr lang="uk-UA" sz="3300" b="0" dirty="0"/>
          </a:p>
        </p:txBody>
      </p:sp>
    </p:spTree>
    <p:extLst>
      <p:ext uri="{BB962C8B-B14F-4D97-AF65-F5344CB8AC3E}">
        <p14:creationId xmlns:p14="http://schemas.microsoft.com/office/powerpoint/2010/main" val="2290902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13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5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9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9144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>
                <a:solidFill>
                  <a:prstClr val="black"/>
                </a:solidFill>
              </a:rPr>
              <a:pPr/>
              <a:t>17.10.2022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ПІБ доповідача, посада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7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0731" y="279328"/>
            <a:ext cx="7649234" cy="772012"/>
          </a:xfrm>
          <a:prstGeom prst="rect">
            <a:avLst/>
          </a:prstGeo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65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2162"/>
            <a:ext cx="9144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98" y="-57090"/>
            <a:ext cx="92196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35549" y="2194743"/>
            <a:ext cx="5072903" cy="88976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z="3300" b="0" dirty="0" err="1"/>
              <a:t>Дякую</a:t>
            </a:r>
            <a:r>
              <a:rPr lang="ru-RU" sz="3300" b="0" dirty="0"/>
              <a:t> за </a:t>
            </a:r>
            <a:r>
              <a:rPr lang="ru-RU" sz="3300" b="0" dirty="0" err="1"/>
              <a:t>увагу</a:t>
            </a:r>
            <a:r>
              <a:rPr lang="ru-RU" sz="3300" b="0" dirty="0"/>
              <a:t>!</a:t>
            </a:r>
            <a:endParaRPr lang="uk-UA" sz="3300" b="0" dirty="0"/>
          </a:p>
        </p:txBody>
      </p:sp>
    </p:spTree>
    <p:extLst>
      <p:ext uri="{BB962C8B-B14F-4D97-AF65-F5344CB8AC3E}">
        <p14:creationId xmlns:p14="http://schemas.microsoft.com/office/powerpoint/2010/main" val="117362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8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8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3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3831" r:id="rId12"/>
    <p:sldLayoutId id="2147483832" r:id="rId13"/>
    <p:sldLayoutId id="2147483833" r:id="rId14"/>
    <p:sldLayoutId id="2147483837" r:id="rId15"/>
    <p:sldLayoutId id="2147483843" r:id="rId16"/>
    <p:sldLayoutId id="2147483844" r:id="rId17"/>
    <p:sldLayoutId id="2147483845" r:id="rId18"/>
    <p:sldLayoutId id="2147483849" r:id="rId19"/>
    <p:sldLayoutId id="2147483879" r:id="rId20"/>
    <p:sldLayoutId id="2147483880" r:id="rId21"/>
    <p:sldLayoutId id="2147483881" r:id="rId22"/>
    <p:sldLayoutId id="2147483885" r:id="rId23"/>
    <p:sldLayoutId id="2147483819" r:id="rId24"/>
    <p:sldLayoutId id="2147483820" r:id="rId25"/>
    <p:sldLayoutId id="2147483821" r:id="rId26"/>
    <p:sldLayoutId id="2147483825" r:id="rId27"/>
    <p:sldLayoutId id="2147483807" r:id="rId28"/>
    <p:sldLayoutId id="2147483808" r:id="rId29"/>
    <p:sldLayoutId id="2147483809" r:id="rId30"/>
    <p:sldLayoutId id="2147483813" r:id="rId31"/>
    <p:sldLayoutId id="2147483783" r:id="rId32"/>
    <p:sldLayoutId id="2147483784" r:id="rId33"/>
    <p:sldLayoutId id="2147483785" r:id="rId34"/>
    <p:sldLayoutId id="2147483789" r:id="rId35"/>
    <p:sldLayoutId id="2147483795" r:id="rId36"/>
    <p:sldLayoutId id="2147483796" r:id="rId37"/>
    <p:sldLayoutId id="2147483797" r:id="rId38"/>
    <p:sldLayoutId id="2147483801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292894" y="1106742"/>
            <a:ext cx="865822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535781" y="4951522"/>
            <a:ext cx="8243888" cy="639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4394" y="1613916"/>
            <a:ext cx="7572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Граємо, фантазуємо, творимо: особливості </a:t>
            </a:r>
            <a:r>
              <a:rPr lang="uk-UA" sz="3600" b="1" dirty="0" err="1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артосвіти</a:t>
            </a:r>
            <a:r>
              <a:rPr lang="uk-UA" sz="3600" b="1" dirty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дошкільників </a:t>
            </a:r>
            <a:endParaRPr lang="ru-RU" sz="3600" b="1" dirty="0">
              <a:ln w="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2006" y="3651342"/>
            <a:ext cx="395049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350" b="1" dirty="0">
                <a:latin typeface="Times New Roman" panose="02020603050405020304" pitchFamily="18" charset="0"/>
              </a:rPr>
              <a:t>Олена ПОЛОВІНА</a:t>
            </a:r>
          </a:p>
          <a:p>
            <a:pPr algn="r"/>
            <a:r>
              <a:rPr lang="uk-UA" sz="1350" dirty="0">
                <a:latin typeface="Times New Roman" panose="02020603050405020304" pitchFamily="18" charset="0"/>
              </a:rPr>
              <a:t>завідувач кафедри дошкільної освіти </a:t>
            </a:r>
          </a:p>
          <a:p>
            <a:pPr algn="r"/>
            <a:r>
              <a:rPr lang="uk-UA" sz="1350" dirty="0">
                <a:latin typeface="Times New Roman" panose="02020603050405020304" pitchFamily="18" charset="0"/>
              </a:rPr>
              <a:t>Факультету педагогічної освіти </a:t>
            </a:r>
          </a:p>
          <a:p>
            <a:pPr algn="r"/>
            <a:r>
              <a:rPr lang="uk-UA" sz="1350" dirty="0">
                <a:latin typeface="Times New Roman" panose="02020603050405020304" pitchFamily="18" charset="0"/>
              </a:rPr>
              <a:t>Київського університету імені Бориса Грінченка</a:t>
            </a:r>
          </a:p>
          <a:p>
            <a:pPr algn="r"/>
            <a:r>
              <a:rPr lang="uk-UA" sz="1350" dirty="0">
                <a:latin typeface="Times New Roman" panose="02020603050405020304" pitchFamily="18" charset="0"/>
              </a:rPr>
              <a:t>кандидат педагогічних наук, доцент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9C78B1-E4EA-F720-1ED4-0A57B02EF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5052282"/>
            <a:ext cx="2228850" cy="6958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0F70E3-2B56-0ED0-87D3-654B6D6A8A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294" y="5065520"/>
            <a:ext cx="507206" cy="6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8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844335-C5B6-F41B-36C7-D3367E135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68" y="6017670"/>
            <a:ext cx="1501804" cy="46885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566581" y="945316"/>
            <a:ext cx="5238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70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Образотворення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uk-U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поліфонічного сприймання світу</a:t>
            </a:r>
          </a:p>
          <a:p>
            <a:pPr defTabSz="68577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уміння усвідомити й відобразити дійсність чи різними художніми засобами (звуком, пластикою, рухом, кольором, ритмом, словом, знаком, символом) через вертикаль створення образу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88" y="909359"/>
            <a:ext cx="2008242" cy="20082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560" y="857251"/>
            <a:ext cx="1707341" cy="1772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714" y="4089386"/>
            <a:ext cx="2482811" cy="1262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88" y="2985034"/>
            <a:ext cx="2025564" cy="25796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81" y="2920724"/>
            <a:ext cx="1953706" cy="26060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409" y="3820697"/>
            <a:ext cx="1584260" cy="17061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кутник 10"/>
          <p:cNvSpPr/>
          <p:nvPr/>
        </p:nvSpPr>
        <p:spPr>
          <a:xfrm>
            <a:off x="2896993" y="2764624"/>
            <a:ext cx="3804311" cy="92333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35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 занурення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35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свободи вибору матеріалів для творчості та способу дій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135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успіху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744F7-1376-2C76-6F4D-F3B6D4870130}"/>
              </a:ext>
            </a:extLst>
          </p:cNvPr>
          <p:cNvSpPr txBox="1"/>
          <p:nvPr/>
        </p:nvSpPr>
        <p:spPr>
          <a:xfrm>
            <a:off x="7050881" y="6113598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132339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Місце для вмісту 2"/>
          <p:cNvSpPr txBox="1">
            <a:spLocks/>
          </p:cNvSpPr>
          <p:nvPr/>
        </p:nvSpPr>
        <p:spPr>
          <a:xfrm>
            <a:off x="157163" y="1896666"/>
            <a:ext cx="4807451" cy="306466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35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і ПРИЙОМИ</a:t>
            </a:r>
          </a:p>
          <a:p>
            <a:pPr marL="0" indent="0" algn="ctr">
              <a:buNone/>
            </a:pPr>
            <a:endParaRPr lang="uk-UA" sz="1350" b="1" dirty="0">
              <a:solidFill>
                <a:srgbClr val="0E4A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Паузи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споглядання 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паузи </a:t>
            </a:r>
            <a:r>
              <a:rPr lang="uk-UA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вслуховування</a:t>
            </a:r>
            <a:r>
              <a:rPr lang="uk-UA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Словесні 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мистецтвознавча розповідь; обговорення; діалог та </a:t>
            </a:r>
            <a:r>
              <a:rPr lang="uk-UA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полілог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заохочення; порада.</a:t>
            </a:r>
          </a:p>
          <a:p>
            <a:r>
              <a:rPr lang="uk-UA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:</a:t>
            </a:r>
          </a:p>
          <a:p>
            <a:pPr marL="270000">
              <a:buFont typeface="Wingdings" panose="05000000000000000000" pitchFamily="2" charset="2"/>
              <a:buChar char="ü"/>
            </a:pPr>
            <a:r>
              <a:rPr lang="uk-UA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експериментування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матеріалами, інструментами, звуками, формами, атрибутами, створення образу в різних видах мистецько-творчої діяльності;</a:t>
            </a:r>
          </a:p>
          <a:p>
            <a:pPr marL="270000">
              <a:buFont typeface="Wingdings" panose="05000000000000000000" pitchFamily="2" charset="2"/>
              <a:buChar char="ü"/>
            </a:pPr>
            <a:r>
              <a:rPr lang="uk-UA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вправляння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мистецьких техніках (техніки малювання, аплікації, ліплення, вокальні техніки, виконавські техніки та ін.)</a:t>
            </a:r>
          </a:p>
          <a:p>
            <a:pPr marL="0" indent="0">
              <a:buNone/>
            </a:pPr>
            <a:endParaRPr lang="uk-UA" sz="13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475" y="4403715"/>
            <a:ext cx="1972259" cy="12541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560" y="3115115"/>
            <a:ext cx="1697156" cy="22628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7231" y="917728"/>
            <a:ext cx="7629525" cy="7039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 реалізації технології образотворення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475" y="2910033"/>
            <a:ext cx="1965253" cy="1376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2334C196-A9FF-D3E8-0EB6-B600D5122EA9}"/>
              </a:ext>
            </a:extLst>
          </p:cNvPr>
          <p:cNvSpPr/>
          <p:nvPr/>
        </p:nvSpPr>
        <p:spPr>
          <a:xfrm>
            <a:off x="5086662" y="1800663"/>
            <a:ext cx="3900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Інтригування діяльністю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Запрошення, пропозиція, включення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 значимості результату, який досягла дитина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1A8508-EE86-B534-2E59-A8A55414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5844343"/>
            <a:ext cx="1501804" cy="46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EB521-189D-D4F1-1F4F-D0D9DA4CFC8B}"/>
              </a:ext>
            </a:extLst>
          </p:cNvPr>
          <p:cNvSpPr txBox="1"/>
          <p:nvPr/>
        </p:nvSpPr>
        <p:spPr>
          <a:xfrm>
            <a:off x="7123734" y="5940272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266065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8" y="2053549"/>
            <a:ext cx="4364957" cy="3265913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71324" y="1672256"/>
            <a:ext cx="4314951" cy="399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solidFill>
                  <a:srgbClr val="990033"/>
                </a:solidFill>
              </a:rPr>
              <a:t>Форми освітньої взаємодії</a:t>
            </a:r>
            <a:endParaRPr lang="ru-RU" sz="1800" dirty="0">
              <a:solidFill>
                <a:srgbClr val="990033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437" y="3089204"/>
            <a:ext cx="1937146" cy="1878246"/>
          </a:xfrm>
          <a:prstGeom prst="rect">
            <a:avLst/>
          </a:prstGeom>
        </p:spPr>
      </p:pic>
      <p:pic>
        <p:nvPicPr>
          <p:cNvPr id="22" name="Picture 2" descr="G:\фото\DSCN36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272" r="13471"/>
          <a:stretch/>
        </p:blipFill>
        <p:spPr bwMode="auto">
          <a:xfrm>
            <a:off x="3730039" y="3080852"/>
            <a:ext cx="2683412" cy="1399954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34"/>
          <a:stretch/>
        </p:blipFill>
        <p:spPr>
          <a:xfrm>
            <a:off x="4627459" y="1637809"/>
            <a:ext cx="2179175" cy="13488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817" y="1585378"/>
            <a:ext cx="1905226" cy="13488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259" y="4537834"/>
            <a:ext cx="1679192" cy="14024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5973" y="550059"/>
            <a:ext cx="8545248" cy="61748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 реалізації технології образотворення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31A86-0778-353B-F36F-66B0BD864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49" y="5940273"/>
            <a:ext cx="1501804" cy="468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5C71C-6A83-109F-C341-81A504AC4242}"/>
              </a:ext>
            </a:extLst>
          </p:cNvPr>
          <p:cNvSpPr txBox="1"/>
          <p:nvPr/>
        </p:nvSpPr>
        <p:spPr>
          <a:xfrm>
            <a:off x="7076659" y="5940273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78218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4" y="226424"/>
            <a:ext cx="6701609" cy="105276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Мистецтво: Інтегрована освітня взаємодія</a:t>
            </a:r>
          </a:p>
        </p:txBody>
      </p:sp>
      <p:pic>
        <p:nvPicPr>
          <p:cNvPr id="1027" name="Picture 3" descr="D:\Мои документы\Половіна О.А\методика ознайомлення з МИСТЕЦТВОМ\ОБРАЗОТВОРЕННЯ\Балерини ІНТЕГРОВАНЕ ЗАНЯТТЯ\received_155479829802816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616" y="3231943"/>
            <a:ext cx="2225088" cy="2344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444" y="1536076"/>
            <a:ext cx="1775567" cy="21726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2" descr="D:\Мои документы\Половіна О.А\методика ознайомлення з МИСТЕЦТВОМ\ОБРАЗОТВОРЕННЯ\Балерини ІНТЕГРОВАНЕ ЗАНЯТТЯ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2876" y="1575995"/>
            <a:ext cx="2657003" cy="16559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4" descr="D:\Мои документы\Половіна О.А\методика ознайомлення з МИСТЕЦТВОМ\ОБРАЗОТВОРЕННЯ\Балерини ІНТЕГРОВАНЕ ЗАНЯТТЯ\1548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09" y="3901424"/>
            <a:ext cx="2756258" cy="15993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" name="Picture 5" descr="D:\Мои документы\Половіна О.А\методика ознайомлення з МИСТЕЦТВОМ\ОБРАЗОТВОРЕННЯ\Балерини ІНТЕГРОВАНЕ ЗАНЯТТЯ\Без назва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0498" y="3872327"/>
            <a:ext cx="1933088" cy="144634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78" y="1575995"/>
            <a:ext cx="3171389" cy="20685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1D2EEE-FE9C-DFCD-AC77-974CD2458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5" y="5940928"/>
            <a:ext cx="1501804" cy="46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0B461B-31B9-E2A3-C812-4501DF44C8AA}"/>
              </a:ext>
            </a:extLst>
          </p:cNvPr>
          <p:cNvSpPr txBox="1"/>
          <p:nvPr/>
        </p:nvSpPr>
        <p:spPr>
          <a:xfrm>
            <a:off x="6850498" y="6036856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36151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693EFA-7B6D-A8D6-6CA1-78FDFBEC4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42" y="5844718"/>
            <a:ext cx="1501804" cy="468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42" y="332158"/>
            <a:ext cx="8450971" cy="84224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ДО ВИКЛИКІВ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ФОРМАТ </a:t>
            </a: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 ВЗАЄМОДІЇ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D:\Downloads\Виступ Кременчук 2020\attachments\IMG-b610567b2b8558ef9ae28bd496312f22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42" y="1955084"/>
            <a:ext cx="2376662" cy="27003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Picture 3" descr="D:\Downloads\Виступ Кременчук 2020\attachments\IMG-522415f5c9a1f0cfbc95759c80d9287d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207" y="2150050"/>
            <a:ext cx="3348818" cy="250533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498" y="1414353"/>
            <a:ext cx="2123748" cy="3781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24A8E-974B-5E0F-2ACD-5E7951BBD418}"/>
              </a:ext>
            </a:extLst>
          </p:cNvPr>
          <p:cNvSpPr txBox="1"/>
          <p:nvPr/>
        </p:nvSpPr>
        <p:spPr>
          <a:xfrm>
            <a:off x="6905210" y="5940646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9912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7D5EA-687A-A86B-F939-821F9C2BFD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010966"/>
            <a:ext cx="1289201" cy="402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40" y="407788"/>
            <a:ext cx="8268236" cy="821029"/>
          </a:xfrm>
        </p:spPr>
        <p:txBody>
          <a:bodyPr>
            <a:normAutofit/>
          </a:bodyPr>
          <a:lstStyle/>
          <a:p>
            <a:pPr algn="ctr"/>
            <a:r>
              <a:rPr lang="uk-UA" sz="2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ДО ВИКЛИКІВ: </a:t>
            </a:r>
            <a:br>
              <a:rPr lang="uk-UA" sz="2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ВЗАЄМОДІЯ В УМОВАХ ВОЄННОГО СТАНУ</a:t>
            </a:r>
            <a:endParaRPr lang="ru-RU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58255"/>
              </p:ext>
            </p:extLst>
          </p:nvPr>
        </p:nvGraphicFramePr>
        <p:xfrm>
          <a:off x="266700" y="1600200"/>
          <a:ext cx="8732716" cy="402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A9EE10-EEB7-2F8D-CC72-9844D5203AF2}"/>
              </a:ext>
            </a:extLst>
          </p:cNvPr>
          <p:cNvSpPr txBox="1"/>
          <p:nvPr/>
        </p:nvSpPr>
        <p:spPr>
          <a:xfrm>
            <a:off x="7076659" y="6073707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122561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126" y="471413"/>
            <a:ext cx="5920220" cy="793875"/>
          </a:xfrm>
        </p:spPr>
        <p:txBody>
          <a:bodyPr/>
          <a:lstStyle/>
          <a:p>
            <a:pPr algn="ctr"/>
            <a:r>
              <a:rPr lang="uk-UA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МИСТЕЦЬКО-ТВОРЧІ ВИДИ ДІЯЛЬНОСТІ: </a:t>
            </a:r>
            <a:br>
              <a:rPr lang="uk-UA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СВОБОДА, ВИВІЛЬНЕННЯ, АКТИВНІСТЬ </a:t>
            </a:r>
            <a:endParaRPr lang="ru-RU" sz="2100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97" y="1822094"/>
            <a:ext cx="2356607" cy="314214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8" y="1822094"/>
            <a:ext cx="3129477" cy="2170679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916" y="1822093"/>
            <a:ext cx="2646149" cy="2908379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3F73CA-87F7-CFB5-2F10-CA3DA2766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38" y="5917731"/>
            <a:ext cx="1501804" cy="46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EAD6F7-4764-4B41-710E-BAD1A11AB149}"/>
              </a:ext>
            </a:extLst>
          </p:cNvPr>
          <p:cNvSpPr txBox="1"/>
          <p:nvPr/>
        </p:nvSpPr>
        <p:spPr>
          <a:xfrm>
            <a:off x="6950453" y="6109588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254754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261993" y="1898249"/>
            <a:ext cx="4567580" cy="761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26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ТАБУ: репетиції, терапія</a:t>
            </a:r>
            <a:endParaRPr lang="ru-RU" sz="262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87" y="980196"/>
            <a:ext cx="1656386" cy="1764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6" descr="Театр имени Франко ФОТО - Trust.U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34"/>
          <a:stretch/>
        </p:blipFill>
        <p:spPr bwMode="auto">
          <a:xfrm>
            <a:off x="3011214" y="2911757"/>
            <a:ext cx="2918989" cy="21332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Арт - терапі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787" y="2925396"/>
            <a:ext cx="2823181" cy="211959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Якого смаку сльози. Здоров&amp;#39;я -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1032" name="Picture 8" descr="Травмована психіка, стрес та дитячі сльози: батьки скаржаться на модельну  школу Луцьк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" r="9757"/>
          <a:stretch/>
        </p:blipFill>
        <p:spPr bwMode="auto">
          <a:xfrm>
            <a:off x="182647" y="2917540"/>
            <a:ext cx="2701738" cy="21353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9581" y="438150"/>
            <a:ext cx="6298406" cy="120760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 МИСЛЕННЯ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DB0A00-07CE-7CAA-98C1-68EBA93C7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" y="5950994"/>
            <a:ext cx="1501804" cy="468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989D-EB3F-539A-DE99-8AF6820D9EB4}"/>
              </a:ext>
            </a:extLst>
          </p:cNvPr>
          <p:cNvSpPr txBox="1"/>
          <p:nvPr/>
        </p:nvSpPr>
        <p:spPr>
          <a:xfrm>
            <a:off x="6867525" y="5961398"/>
            <a:ext cx="21693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317128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790" y="4152281"/>
            <a:ext cx="5402981" cy="1139579"/>
          </a:xfrm>
        </p:spPr>
        <p:txBody>
          <a:bodyPr>
            <a:noAutofit/>
          </a:bodyPr>
          <a:lstStyle/>
          <a:p>
            <a:r>
              <a:rPr lang="uk-UA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МІСІЯ: </a:t>
            </a:r>
            <a:br>
              <a:rPr lang="uk-UA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 і розділити радість дитини від пізнання світу краси</a:t>
            </a:r>
            <a:endParaRPr lang="ru-RU" sz="27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468" y="1043875"/>
            <a:ext cx="2698720" cy="42479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90" y="1201037"/>
            <a:ext cx="3813379" cy="28348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6FEDD9-AABB-B463-4B13-14A8637E6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90" y="5408218"/>
            <a:ext cx="1501804" cy="468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65CE3-9D4F-4573-B7A9-08F4DC89A56E}"/>
              </a:ext>
            </a:extLst>
          </p:cNvPr>
          <p:cNvSpPr txBox="1"/>
          <p:nvPr/>
        </p:nvSpPr>
        <p:spPr>
          <a:xfrm>
            <a:off x="6819484" y="5560210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25057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292894" y="1106742"/>
            <a:ext cx="865822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535781" y="4951522"/>
            <a:ext cx="8243888" cy="639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63663" y="2368616"/>
            <a:ext cx="576582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9C78B1-E4EA-F720-1ED4-0A57B02EF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9" y="5015484"/>
            <a:ext cx="1943100" cy="606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4D427-E0E8-8994-F275-0E3A2A07D9E6}"/>
              </a:ext>
            </a:extLst>
          </p:cNvPr>
          <p:cNvSpPr txBox="1"/>
          <p:nvPr/>
        </p:nvSpPr>
        <p:spPr>
          <a:xfrm>
            <a:off x="535781" y="5450248"/>
            <a:ext cx="2074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39FE3-C9B1-F6B9-6590-A71E2C6E97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287" y="5090066"/>
            <a:ext cx="507206" cy="6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2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753502" y="2058796"/>
            <a:ext cx="366245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Всяка </a:t>
            </a:r>
            <a:r>
              <a:rPr lang="uk-UA" sz="30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праця</a:t>
            </a:r>
            <a:r>
              <a:rPr lang="ru-RU" sz="30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 благословенна Богом…</a:t>
            </a:r>
          </a:p>
          <a:p>
            <a:pPr algn="r"/>
            <a:endParaRPr lang="uk-UA" sz="2100" b="1" i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uk-UA" sz="21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Григорій Сковорода</a:t>
            </a:r>
            <a:endParaRPr lang="ru-RU" sz="2100" b="1" i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3133"/>
          <a:stretch/>
        </p:blipFill>
        <p:spPr>
          <a:xfrm>
            <a:off x="728045" y="1143001"/>
            <a:ext cx="2874697" cy="41184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88031A-EE38-77FF-6470-8813BD3B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68" y="5586420"/>
            <a:ext cx="1501804" cy="468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A9654-12E2-300F-8825-0E13E6F6A122}"/>
              </a:ext>
            </a:extLst>
          </p:cNvPr>
          <p:cNvSpPr txBox="1"/>
          <p:nvPr/>
        </p:nvSpPr>
        <p:spPr>
          <a:xfrm>
            <a:off x="6974266" y="5682348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33176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програмі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8656" y="1974056"/>
            <a:ext cx="7772400" cy="2909888"/>
          </a:xfrm>
          <a:solidFill>
            <a:schemeClr val="accent1">
              <a:lumMod val="20000"/>
              <a:lumOff val="80000"/>
            </a:schemeClr>
          </a:solidFill>
          <a:scene3d>
            <a:camera prst="obliqueTopLef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організувати ефективний супровід мистецької діяльності дітей дошкільного віку 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чинники впливають на формування мистецько-творчої компетентності дошкільників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технологія образотворення допомагає формувати мистецько-творчу компетентність  дошкільників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слід враховувати, щоб вповні використовувати потенціал мистецтва як інтегратора в дошкільній освіті</a:t>
            </a:r>
          </a:p>
          <a:p>
            <a:endParaRPr lang="uk-UA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76BFA9-17FE-B5BC-E6E0-E2540C7F3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8" y="5328909"/>
            <a:ext cx="1501804" cy="46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8BE1CB-1E94-C555-B9CE-1FE6C7928A80}"/>
              </a:ext>
            </a:extLst>
          </p:cNvPr>
          <p:cNvSpPr txBox="1"/>
          <p:nvPr/>
        </p:nvSpPr>
        <p:spPr>
          <a:xfrm>
            <a:off x="7076659" y="5563336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91529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370" y="672652"/>
            <a:ext cx="7408069" cy="425246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Психолого-педагогічний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58" y="1699556"/>
            <a:ext cx="2924500" cy="19811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38" y="3429000"/>
            <a:ext cx="2605925" cy="1917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610" y="1864209"/>
            <a:ext cx="1518130" cy="105004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19059" y="4164286"/>
            <a:ext cx="58959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350" dirty="0">
                <a:latin typeface="Georgia" panose="02040502050405020303" pitchFamily="18" charset="0"/>
              </a:rPr>
              <a:t>Особливість психолого-педагогічного супроводу дітей раннього і дошкільного віку </a:t>
            </a:r>
            <a:r>
              <a:rPr lang="uk-UA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1350" dirty="0">
                <a:latin typeface="Georgia" panose="02040502050405020303" pitchFamily="18" charset="0"/>
              </a:rPr>
              <a:t> </a:t>
            </a:r>
            <a:r>
              <a:rPr lang="uk-UA" sz="1350" b="1" dirty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uk-UA" sz="135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дешколяризація</a:t>
            </a:r>
            <a:r>
              <a:rPr lang="uk-UA" sz="1350" b="1" dirty="0">
                <a:solidFill>
                  <a:srgbClr val="FF0000"/>
                </a:solidFill>
                <a:latin typeface="Georgia" panose="02040502050405020303" pitchFamily="18" charset="0"/>
              </a:rPr>
              <a:t>»</a:t>
            </a:r>
            <a:r>
              <a:rPr lang="uk-UA" sz="1350" dirty="0">
                <a:latin typeface="Georgia" panose="02040502050405020303" pitchFamily="18" charset="0"/>
              </a:rPr>
              <a:t>,</a:t>
            </a:r>
            <a:r>
              <a:rPr lang="uk-UA" sz="135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sz="1350" dirty="0">
                <a:latin typeface="Georgia" panose="02040502050405020303" pitchFamily="18" charset="0"/>
              </a:rPr>
              <a:t>підтримка інтересу до пізнання, активності, допитливості дитини, її відкритості до </a:t>
            </a:r>
            <a:r>
              <a:rPr lang="uk-UA" sz="1350" dirty="0" err="1">
                <a:latin typeface="Georgia" panose="02040502050405020303" pitchFamily="18" charset="0"/>
              </a:rPr>
              <a:t>співдіяльності</a:t>
            </a:r>
            <a:r>
              <a:rPr lang="uk-UA" sz="1350" dirty="0">
                <a:latin typeface="Georgia" panose="02040502050405020303" pitchFamily="18" charset="0"/>
              </a:rPr>
              <a:t> та спілкування, ініціативності, готовності до експериментування, випробування себе в різних видах діяльності та </a:t>
            </a:r>
            <a:r>
              <a:rPr lang="uk-UA" sz="1350" dirty="0" err="1">
                <a:latin typeface="Georgia" panose="02040502050405020303" pitchFamily="18" charset="0"/>
              </a:rPr>
              <a:t>активностях</a:t>
            </a:r>
            <a:endParaRPr lang="uk-UA" sz="135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26E76CD-C3B2-1F82-2BF3-7CF203053AA2}"/>
              </a:ext>
            </a:extLst>
          </p:cNvPr>
          <p:cNvSpPr/>
          <p:nvPr/>
        </p:nvSpPr>
        <p:spPr>
          <a:xfrm>
            <a:off x="3431143" y="1864209"/>
            <a:ext cx="3984070" cy="14734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 — метод, що забезпечує створення умов прийняття суб’єктом оптимальних рішень у різних ситуаціях життєвого вибору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592E03-F00E-F0B2-BBA1-A91235371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8" y="5716492"/>
            <a:ext cx="1501804" cy="468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01A1D6-DB45-0FC5-AEF0-7925BB0F73E9}"/>
              </a:ext>
            </a:extLst>
          </p:cNvPr>
          <p:cNvSpPr txBox="1"/>
          <p:nvPr/>
        </p:nvSpPr>
        <p:spPr>
          <a:xfrm>
            <a:off x="6934201" y="5716492"/>
            <a:ext cx="2134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141442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D1ECB6-8385-2746-DA31-D55998EB6F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01" y="5908651"/>
            <a:ext cx="1339700" cy="418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01" y="626235"/>
            <a:ext cx="8839572" cy="823760"/>
          </a:xfrm>
        </p:spPr>
        <p:txBody>
          <a:bodyPr>
            <a:normAutofit/>
          </a:bodyPr>
          <a:lstStyle/>
          <a:p>
            <a:pPr algn="ctr"/>
            <a:r>
              <a:rPr lang="uk-UA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 супровід мистецько-творчої діяльності дитини залежить від рівня культури особистості, яка здійснює цей супровід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992" y="1989324"/>
            <a:ext cx="1678382" cy="25158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969" y="4186156"/>
            <a:ext cx="2040404" cy="858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95" y="3693374"/>
            <a:ext cx="1770540" cy="17705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 descr="Жилье в России и Африке - Российская глубинка - фото - Апостро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672" y="2204337"/>
            <a:ext cx="2043309" cy="13597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896" y="4385200"/>
            <a:ext cx="1932830" cy="10823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92" y="2118268"/>
            <a:ext cx="2140329" cy="13808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730" y="2301700"/>
            <a:ext cx="2329453" cy="31059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Стрілка вліво 17"/>
          <p:cNvSpPr/>
          <p:nvPr/>
        </p:nvSpPr>
        <p:spPr>
          <a:xfrm>
            <a:off x="4733018" y="3693374"/>
            <a:ext cx="864745" cy="363474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Стрілка вправо 19"/>
          <p:cNvSpPr/>
          <p:nvPr/>
        </p:nvSpPr>
        <p:spPr>
          <a:xfrm>
            <a:off x="5611969" y="3939070"/>
            <a:ext cx="803395" cy="3634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4B3B-00B6-AE38-D325-7C49677BBF64}"/>
              </a:ext>
            </a:extLst>
          </p:cNvPr>
          <p:cNvSpPr txBox="1"/>
          <p:nvPr/>
        </p:nvSpPr>
        <p:spPr>
          <a:xfrm>
            <a:off x="7076659" y="5954766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311963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8" y="1011797"/>
            <a:ext cx="9067062" cy="4829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776" y="2835983"/>
            <a:ext cx="5066534" cy="804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310" y="2595898"/>
            <a:ext cx="2030221" cy="743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523" y="1919424"/>
            <a:ext cx="1891122" cy="81367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0E071F-964A-C7BD-47F4-7FDE6677C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1" y="5792394"/>
            <a:ext cx="1501804" cy="468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F0179-674E-ECE3-D7D6-B8E88D65184E}"/>
              </a:ext>
            </a:extLst>
          </p:cNvPr>
          <p:cNvSpPr txBox="1"/>
          <p:nvPr/>
        </p:nvSpPr>
        <p:spPr>
          <a:xfrm>
            <a:off x="7035445" y="5984251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156209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47" y="466226"/>
            <a:ext cx="8890628" cy="785897"/>
          </a:xfrm>
        </p:spPr>
        <p:txBody>
          <a:bodyPr>
            <a:normAutofit/>
          </a:bodyPr>
          <a:lstStyle/>
          <a:p>
            <a:r>
              <a:rPr lang="uk-UA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Складники</a:t>
            </a:r>
            <a:r>
              <a:rPr lang="uk-UA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</a:t>
            </a:r>
            <a:r>
              <a:rPr lang="uk-UA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-творчої</a:t>
            </a:r>
            <a:r>
              <a:rPr lang="uk-UA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uk-UA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7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72" y="1714501"/>
            <a:ext cx="8637257" cy="139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1" y="3113655"/>
            <a:ext cx="2861288" cy="2208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436" y="3077439"/>
            <a:ext cx="2807451" cy="2244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975" y="3077439"/>
            <a:ext cx="1444582" cy="2165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5A623-1184-584C-D7C5-238DB2209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1" y="5922918"/>
            <a:ext cx="1501804" cy="468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F24B5-64D5-A2B0-7422-3DD6A586949F}"/>
              </a:ext>
            </a:extLst>
          </p:cNvPr>
          <p:cNvSpPr txBox="1"/>
          <p:nvPr/>
        </p:nvSpPr>
        <p:spPr>
          <a:xfrm>
            <a:off x="7039134" y="5880347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1534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894" y="490558"/>
            <a:ext cx="7872212" cy="828310"/>
          </a:xfrm>
        </p:spPr>
        <p:txBody>
          <a:bodyPr>
            <a:noAutofit/>
          </a:bodyPr>
          <a:lstStyle/>
          <a:p>
            <a:pPr algn="ctr"/>
            <a:r>
              <a:rPr lang="uk-UA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 які впливають на формування мистецько-творчої компетентності дошкільників: середовище, значимий дорослий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366" y="1835099"/>
            <a:ext cx="5855528" cy="3572720"/>
          </a:xfrm>
        </p:spPr>
        <p:txBody>
          <a:bodyPr>
            <a:normAutofit fontScale="55000" lnSpcReduction="20000"/>
          </a:bodyPr>
          <a:lstStyle/>
          <a:p>
            <a:pPr lvl="0"/>
            <a:endParaRPr lang="uk-UA" b="1" dirty="0">
              <a:solidFill>
                <a:srgbClr val="66006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 на розвиток світобачення,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світоперетворення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формування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ЕМОЦІЙНО-ЕСТЕТИЧНОЇ ВЛАСНОЇ «КАРТИНИ СВІТУ»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(Як функціонує консорціум </a:t>
            </a:r>
            <a:r>
              <a:rPr lang="uk-UA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лат. с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onsortium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співучасть, спільнота </a:t>
            </a:r>
            <a:r>
              <a:rPr lang="uk-UA" sz="15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«діти-вихователі»?)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ЦІЙНИХ Т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дитини у мистецьких видах діяльності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 може створювати умови для самовираження педагог з шаблонним мисленням?)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СПІВТВОРЧІСТЬ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і дітей у мистецькому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рефлексійному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середовищі, що виключає копіювання зразка та застосовує мистецьку рефлексію як інструмент розвитку особистості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(Чому важлива свобода вибору? )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574" y="1741694"/>
            <a:ext cx="2642333" cy="34836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37EC6E-2E0F-5F9E-7EF4-9B629A17C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91" y="5924050"/>
            <a:ext cx="1501804" cy="468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B2DEB-A5BC-504A-BCA0-9CCE8FD42D72}"/>
              </a:ext>
            </a:extLst>
          </p:cNvPr>
          <p:cNvSpPr txBox="1"/>
          <p:nvPr/>
        </p:nvSpPr>
        <p:spPr>
          <a:xfrm>
            <a:off x="7076659" y="5924050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77548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432">
              <a:srgbClr val="FFFFCC"/>
            </a:gs>
            <a:gs pos="0">
              <a:srgbClr val="E5FFE5"/>
            </a:gs>
            <a:gs pos="89000">
              <a:srgbClr val="E5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13BB5-F2CB-3363-1ACE-6C788F092C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" y="1463404"/>
            <a:ext cx="9141619" cy="4087290"/>
          </a:xfrm>
          <a:prstGeom prst="rect">
            <a:avLst/>
          </a:prstGeom>
        </p:spPr>
      </p:pic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C8CF571A-DF05-2B73-6F3B-A178A4D2CCFA}"/>
              </a:ext>
            </a:extLst>
          </p:cNvPr>
          <p:cNvSpPr/>
          <p:nvPr/>
        </p:nvSpPr>
        <p:spPr>
          <a:xfrm>
            <a:off x="616744" y="553163"/>
            <a:ext cx="8136731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uk-UA" sz="21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Види </a:t>
            </a:r>
            <a:r>
              <a:rPr lang="uk-UA" sz="21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мистецько</a:t>
            </a:r>
            <a:r>
              <a:rPr lang="uk-UA" sz="21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-творчої діяльності дітей дошкільного віку </a:t>
            </a:r>
          </a:p>
          <a:p>
            <a:pPr algn="ctr"/>
            <a:r>
              <a:rPr lang="uk-UA" sz="21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ЗНАЧИМІСТЬ для розвитку дитини</a:t>
            </a:r>
            <a:endParaRPr lang="ru-RU" sz="2100" b="1" dirty="0">
              <a:solidFill>
                <a:srgbClr val="00009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0C17A-9BC4-4DF2-B376-D16DC46CA5B7}"/>
              </a:ext>
            </a:extLst>
          </p:cNvPr>
          <p:cNvSpPr txBox="1"/>
          <p:nvPr/>
        </p:nvSpPr>
        <p:spPr>
          <a:xfrm>
            <a:off x="7076659" y="6103144"/>
            <a:ext cx="2067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>
                    <a:lumMod val="65000"/>
                  </a:schemeClr>
                </a:solidFill>
              </a:rPr>
              <a:t>emetodyst.expertus.com.ua</a:t>
            </a:r>
          </a:p>
        </p:txBody>
      </p:sp>
    </p:spTree>
    <p:extLst>
      <p:ext uri="{BB962C8B-B14F-4D97-AF65-F5344CB8AC3E}">
        <p14:creationId xmlns:p14="http://schemas.microsoft.com/office/powerpoint/2010/main" val="3005213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4C1203AEB70140AB000814FB9FAF8A" ma:contentTypeVersion="16" ma:contentTypeDescription="Создание документа." ma:contentTypeScope="" ma:versionID="86f99651817bffd8bd6b6d79b24fec58">
  <xsd:schema xmlns:xsd="http://www.w3.org/2001/XMLSchema" xmlns:xs="http://www.w3.org/2001/XMLSchema" xmlns:p="http://schemas.microsoft.com/office/2006/metadata/properties" xmlns:ns2="047194ae-67a8-4747-a031-f9839f483239" xmlns:ns3="5d1fa8d4-afb1-4fe3-bd1c-b5071176f0aa" targetNamespace="http://schemas.microsoft.com/office/2006/metadata/properties" ma:root="true" ma:fieldsID="21dc2e5f2f0daaccbbfe9c0d9a183236" ns2:_="" ns3:_="">
    <xsd:import namespace="047194ae-67a8-4747-a031-f9839f483239"/>
    <xsd:import namespace="5d1fa8d4-afb1-4fe3-bd1c-b5071176f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194ae-67a8-4747-a031-f9839f483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a683056-55b3-4c01-b63f-fe59c54346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fa8d4-afb1-4fe3-bd1c-b5071176f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0578eb-f189-44fd-8238-070490b204b2}" ma:internalName="TaxCatchAll" ma:showField="CatchAllData" ma:web="5d1fa8d4-afb1-4fe3-bd1c-b5071176f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E55CD-193D-4EC1-9383-812281D9D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8F6805-31E5-425E-BDA0-3CF993F9A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7194ae-67a8-4747-a031-f9839f483239"/>
    <ds:schemaRef ds:uri="5d1fa8d4-afb1-4fe3-bd1c-b5071176f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4012</TotalTime>
  <Words>627</Words>
  <Application>Microsoft Office PowerPoint</Application>
  <PresentationFormat>Экран (4:3)</PresentationFormat>
  <Paragraphs>91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У програмі:</vt:lpstr>
      <vt:lpstr>  Психолого-педагогічний супровід  </vt:lpstr>
      <vt:lpstr>Ефективний супровід мистецько-творчої діяльності дитини залежить від рівня культури особистості, яка здійснює цей супровід </vt:lpstr>
      <vt:lpstr>Презентация PowerPoint</vt:lpstr>
      <vt:lpstr>Складники мистецько-творчої компетентності дитини</vt:lpstr>
      <vt:lpstr>Чинники,  які впливають на формування мистецько-творчої компетентності дошкільників: середовище, значимий дорослий</vt:lpstr>
      <vt:lpstr>Презентация PowerPoint</vt:lpstr>
      <vt:lpstr>Презентация PowerPoint</vt:lpstr>
      <vt:lpstr>Інструментарій реалізації технології образотворення</vt:lpstr>
      <vt:lpstr>Інструментарій реалізації технології образотворення</vt:lpstr>
      <vt:lpstr>Мистецтво: Інтегрована освітня взаємодія</vt:lpstr>
      <vt:lpstr>ГОТОВНІСТЬ ДО ВИКЛИКІВ:  ОНЛАЙН ФОРМАТ ОСВІТНЬОЇ ВЗАЄМОДІЇ</vt:lpstr>
      <vt:lpstr>ГОТОВНІСТЬ ДО ВИКЛИКІВ:  ОСВІТНЯ ВЗАЄМОДІЯ В УМОВАХ ВОЄННОГО СТАНУ</vt:lpstr>
      <vt:lpstr>МИСТЕЦЬКО-ТВОРЧІ ВИДИ ДІЯЛЬНОСТІ:  СВОБОДА, ВИВІЛЬНЕННЯ, АКТИВНІСТЬ </vt:lpstr>
      <vt:lpstr>КРИТИЧНЕ МИСЛЕННЯ</vt:lpstr>
      <vt:lpstr>МІСІЯ:  Підтримати і розділити радість дитини від пізнання світу краси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Пользователь Windows</dc:creator>
  <cp:lastModifiedBy>Олена Стаєнна</cp:lastModifiedBy>
  <cp:revision>704</cp:revision>
  <cp:lastPrinted>2020-10-26T14:49:35Z</cp:lastPrinted>
  <dcterms:created xsi:type="dcterms:W3CDTF">2019-12-24T07:59:33Z</dcterms:created>
  <dcterms:modified xsi:type="dcterms:W3CDTF">2022-10-17T10:07:14Z</dcterms:modified>
</cp:coreProperties>
</file>