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2" r:id="rId5"/>
    <p:sldId id="293" r:id="rId6"/>
    <p:sldId id="294" r:id="rId7"/>
    <p:sldId id="272" r:id="rId8"/>
    <p:sldId id="295" r:id="rId9"/>
    <p:sldId id="296" r:id="rId10"/>
    <p:sldId id="297" r:id="rId11"/>
    <p:sldId id="275" r:id="rId12"/>
    <p:sldId id="299" r:id="rId13"/>
    <p:sldId id="300" r:id="rId14"/>
    <p:sldId id="28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5" r:id="rId23"/>
    <p:sldId id="308" r:id="rId24"/>
    <p:sldId id="309" r:id="rId25"/>
    <p:sldId id="310" r:id="rId26"/>
    <p:sldId id="311" r:id="rId27"/>
    <p:sldId id="312" r:id="rId28"/>
    <p:sldId id="313" r:id="rId29"/>
    <p:sldId id="298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на Озерова" initials="ОО" lastIdx="1" clrIdx="0">
    <p:extLst>
      <p:ext uri="{19B8F6BF-5375-455C-9EA6-DF929625EA0E}">
        <p15:presenceInfo xmlns:p15="http://schemas.microsoft.com/office/powerpoint/2012/main" userId="S-1-5-21-2387992513-3726420943-1586587852-8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97000B"/>
    <a:srgbClr val="006CFF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15B61-38C2-4481-8EC8-04D30B00C41B}" type="datetimeFigureOut">
              <a:rPr lang="ru-UA" smtClean="0"/>
              <a:t>19.12.2022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8C98-65E9-4CF3-B62A-584D556FCCF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142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68C98-65E9-4CF3-B62A-584D556FCCFA}" type="slidenum">
              <a:rPr lang="ru-UA" smtClean="0"/>
              <a:t>18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617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68C98-65E9-4CF3-B62A-584D556FCCFA}" type="slidenum">
              <a:rPr lang="ru-UA" smtClean="0"/>
              <a:t>19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906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68C98-65E9-4CF3-B62A-584D556FCCFA}" type="slidenum">
              <a:rPr lang="ru-UA" smtClean="0"/>
              <a:t>27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52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b.expertus.com.u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64291" y="3687071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Закриваємо 2022-й рік: 10 обов’язкових справ бухгалтера у грудні</a:t>
            </a:r>
          </a:p>
          <a:p>
            <a:endParaRPr lang="en-US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F22BD-74DE-CB7F-7179-3BE16F068488}"/>
              </a:ext>
            </a:extLst>
          </p:cNvPr>
          <p:cNvSpPr txBox="1"/>
          <p:nvPr/>
        </p:nvSpPr>
        <p:spPr>
          <a:xfrm>
            <a:off x="3629025" y="5676900"/>
            <a:ext cx="4040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Озерова</a:t>
            </a:r>
          </a:p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 з обліку та оподаткування </a:t>
            </a:r>
            <a:endParaRPr lang="ru-U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7CB4E-6086-90EE-C9AE-25158D3D6D22}"/>
              </a:ext>
            </a:extLst>
          </p:cNvPr>
          <p:cNvSpPr txBox="1"/>
          <p:nvPr/>
        </p:nvSpPr>
        <p:spPr>
          <a:xfrm>
            <a:off x="376989" y="194310"/>
            <a:ext cx="8390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строку використання/</a:t>
            </a:r>
            <a:r>
              <a:rPr lang="uk-UA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ліквідвартості</a:t>
            </a: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амортизації ОЗ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7C22C5-D704-5370-7A5C-6F637A12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68098" y="1455659"/>
            <a:ext cx="1620682" cy="122401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3B2CEFA-C220-694E-F843-5597468F0715}"/>
              </a:ext>
            </a:extLst>
          </p:cNvPr>
          <p:cNvSpPr/>
          <p:nvPr/>
        </p:nvSpPr>
        <p:spPr>
          <a:xfrm>
            <a:off x="2038844" y="1209974"/>
            <a:ext cx="6983238" cy="1829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Зміни </a:t>
            </a:r>
            <a:r>
              <a:rPr lang="uk-UA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внесіть</a:t>
            </a:r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якщо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змінились очікувані економічні вигоди від використання ОЗ </a:t>
            </a:r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(поліпшення, переоцінка, зміна мети використання та інтенсивності)</a:t>
            </a:r>
          </a:p>
          <a:p>
            <a:pPr marL="342900" indent="-342900" algn="just"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Підтвердьте рішення результатами інвентаризації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FD68C1-0FF6-22C8-BA84-BD46FC964D18}"/>
              </a:ext>
            </a:extLst>
          </p:cNvPr>
          <p:cNvSpPr/>
          <p:nvPr/>
        </p:nvSpPr>
        <p:spPr>
          <a:xfrm>
            <a:off x="375920" y="3429000"/>
            <a:ext cx="1432560" cy="2976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НП(С)БО 7 «Основні засоби»</a:t>
            </a: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5968B89-8441-2C48-1810-3FD7E373153B}"/>
              </a:ext>
            </a:extLst>
          </p:cNvPr>
          <p:cNvSpPr/>
          <p:nvPr/>
        </p:nvSpPr>
        <p:spPr>
          <a:xfrm>
            <a:off x="1798320" y="4754880"/>
            <a:ext cx="307643" cy="62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F871A1-5FBE-BA8B-2D9A-628F79AF960D}"/>
              </a:ext>
            </a:extLst>
          </p:cNvPr>
          <p:cNvSpPr/>
          <p:nvPr/>
        </p:nvSpPr>
        <p:spPr>
          <a:xfrm>
            <a:off x="2118124" y="3639820"/>
            <a:ext cx="6824677" cy="2555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Оновлений п. 25, 28 НП(С)БО 7 рекомендує  переглядати строк корисного використання, ліквідаційну вартість, метод амортизації на кінець звітного року</a:t>
            </a:r>
          </a:p>
          <a:p>
            <a:pPr algn="just"/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Внесіть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оновлену інформацію до інвентарної картки обліку ОЗ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1EE41-0489-3DBC-5A2A-163A3BF36501}"/>
              </a:ext>
            </a:extLst>
          </p:cNvPr>
          <p:cNvSpPr txBox="1"/>
          <p:nvPr/>
        </p:nvSpPr>
        <p:spPr>
          <a:xfrm>
            <a:off x="1134331" y="1451010"/>
            <a:ext cx="7394167" cy="1046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Списуємо знищені/втрачені через війну активи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E0078A-39B4-7C30-B13B-964F3D21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3051896"/>
            <a:ext cx="3474720" cy="21320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A380FA-683B-305B-3CA1-798603CF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6" y="233634"/>
            <a:ext cx="932769" cy="10668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70C75-7C46-EBEA-8735-A3C54B8A4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29" y="4650511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5A5A68-53DE-D265-31C8-53D35C4929D5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621099FF-A212-9A98-9AA4-61F5385A3381}"/>
              </a:ext>
            </a:extLst>
          </p:cNvPr>
          <p:cNvSpPr/>
          <p:nvPr/>
        </p:nvSpPr>
        <p:spPr>
          <a:xfrm>
            <a:off x="0" y="738148"/>
            <a:ext cx="2265680" cy="141224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 на ТОТ/ в зоні бойових (воєнних) дій </a:t>
            </a:r>
            <a:endParaRPr lang="ru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AE8CE2-7FBE-6B8D-CAA3-E51AB0EF44D6}"/>
              </a:ext>
            </a:extLst>
          </p:cNvPr>
          <p:cNvSpPr/>
          <p:nvPr/>
        </p:nvSpPr>
        <p:spPr>
          <a:xfrm>
            <a:off x="2265680" y="717828"/>
            <a:ext cx="6644640" cy="1747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Обліковувати надалі за даними на початок воєнного сану </a:t>
            </a:r>
          </a:p>
          <a:p>
            <a:pPr marL="457200" indent="-457200">
              <a:buAutoNum type="arabicPeriod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негативний вплив змін на економічне та правове середовище, втрати від зменшення корисності НА до дати проведення інвентаризації </a:t>
            </a:r>
            <a:endParaRPr lang="ru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6EED5E5-0CFA-0333-EA87-586195822D7D}"/>
              </a:ext>
            </a:extLst>
          </p:cNvPr>
          <p:cNvSpPr/>
          <p:nvPr/>
        </p:nvSpPr>
        <p:spPr>
          <a:xfrm>
            <a:off x="0" y="3429000"/>
            <a:ext cx="2265680" cy="141224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 на </a:t>
            </a:r>
            <a:r>
              <a:rPr lang="uk-UA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деокупованій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території, у тилу</a:t>
            </a:r>
            <a:endParaRPr lang="ru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2BF86A-76EF-B91B-77AE-AD9B77EA70F3}"/>
              </a:ext>
            </a:extLst>
          </p:cNvPr>
          <p:cNvSpPr/>
          <p:nvPr/>
        </p:nvSpPr>
        <p:spPr>
          <a:xfrm>
            <a:off x="2311400" y="2689086"/>
            <a:ext cx="6543040" cy="1747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активів та документів є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інвентаризація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 дату встановлення факту викрадення, нестачі, знищення майна за рішенням керівника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 на перше число місяця, що настає за місяцем відновлення доступу до активів та документів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D6EA5F-9F0C-1549-2FE6-2CB03C3DC2D6}"/>
              </a:ext>
            </a:extLst>
          </p:cNvPr>
          <p:cNvSpPr/>
          <p:nvPr/>
        </p:nvSpPr>
        <p:spPr>
          <a:xfrm>
            <a:off x="2354145" y="4552116"/>
            <a:ext cx="6543040" cy="883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активів та документів відсутній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показати у річній ФЗ за даними бухобліку 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A71197-1EBC-5514-1060-670B1BF0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63360" y="5388302"/>
            <a:ext cx="1620682" cy="1224012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8E56167-887D-A2E4-3FB5-3D2E29A46D54}"/>
              </a:ext>
            </a:extLst>
          </p:cNvPr>
          <p:cNvSpPr/>
          <p:nvPr/>
        </p:nvSpPr>
        <p:spPr>
          <a:xfrm>
            <a:off x="1947403" y="5715218"/>
            <a:ext cx="6983238" cy="999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Списання майна покажіть за рахунками </a:t>
            </a:r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обліку витрат</a:t>
            </a:r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 якими пов'язані такі витрати: необоротні активи – </a:t>
            </a:r>
            <a:r>
              <a:rPr lang="uk-UA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Дт</a:t>
            </a:r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976, оборотні активи – 947. Окремо втрати від надзвичайних подій не відображають </a:t>
            </a:r>
          </a:p>
        </p:txBody>
      </p:sp>
    </p:spTree>
    <p:extLst>
      <p:ext uri="{BB962C8B-B14F-4D97-AF65-F5344CB8AC3E}">
        <p14:creationId xmlns:p14="http://schemas.microsoft.com/office/powerpoint/2010/main" val="352971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D9137A-5DD0-B5CF-42FB-778E336140D2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03499-190F-8534-67AF-758A1937D3B6}"/>
              </a:ext>
            </a:extLst>
          </p:cNvPr>
          <p:cNvSpPr/>
          <p:nvPr/>
        </p:nvSpPr>
        <p:spPr>
          <a:xfrm>
            <a:off x="355600" y="697508"/>
            <a:ext cx="8635999" cy="1151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підтвердити податкові витрати та відсутність 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компенсувальних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ПДВ-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зобовязань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згідно п.32-1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ПК</a:t>
            </a:r>
            <a:endParaRPr lang="ru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D6C9BAE-43B5-3872-E346-77B9786612C1}"/>
              </a:ext>
            </a:extLst>
          </p:cNvPr>
          <p:cNvSpPr/>
          <p:nvPr/>
        </p:nvSpPr>
        <p:spPr>
          <a:xfrm>
            <a:off x="3962400" y="1849120"/>
            <a:ext cx="1391920" cy="447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49B215ED-6C3A-B33D-2B11-3588A10A5514}"/>
              </a:ext>
            </a:extLst>
          </p:cNvPr>
          <p:cNvSpPr/>
          <p:nvPr/>
        </p:nvSpPr>
        <p:spPr>
          <a:xfrm>
            <a:off x="914400" y="2296160"/>
            <a:ext cx="7467600" cy="364744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base"/>
            <a:endParaRPr lang="az-Cyrl-AZ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az-Cyrl-AZ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фіксації знищення (втрати) товарів внаслідок дії обставин непереборної сили у період воєнного стану потрібно:</a:t>
            </a:r>
          </a:p>
          <a:p>
            <a:pPr algn="l" fontAlgn="base"/>
            <a:r>
              <a:rPr lang="az-Cyrl-AZ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провести інвентаризацію;</a:t>
            </a:r>
          </a:p>
          <a:p>
            <a:pPr algn="l" fontAlgn="base"/>
            <a:r>
              <a:rPr lang="az-Cyrl-AZ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звернутися до органів ДСНС, які мають скласти акт пошкодження майна із зазначенням причини;</a:t>
            </a:r>
          </a:p>
          <a:p>
            <a:pPr algn="l" fontAlgn="base"/>
            <a:r>
              <a:rPr lang="az-Cyrl-AZ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звернутись до місцевих органів влади, які можуть додатково підтвердити факт знищення товарів;</a:t>
            </a:r>
          </a:p>
          <a:p>
            <a:pPr algn="l" fontAlgn="base"/>
            <a:r>
              <a:rPr lang="az-Cyrl-AZ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здійснити всі можливі заходи з фіксації факту пошкодження майна (фото/відео зйомка)</a:t>
            </a:r>
          </a:p>
          <a:p>
            <a:pPr algn="l" fontAlgn="base"/>
            <a:r>
              <a:rPr lang="az-Cyrl-A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az-Cyrl-A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(ЗІР, категорія 101.15)</a:t>
            </a:r>
            <a:endParaRPr lang="az-Cyrl-AZ" sz="2000" b="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7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A55EE6-1C93-908E-71F4-C67B06EA54D8}"/>
              </a:ext>
            </a:extLst>
          </p:cNvPr>
          <p:cNvSpPr txBox="1"/>
          <p:nvPr/>
        </p:nvSpPr>
        <p:spPr>
          <a:xfrm>
            <a:off x="806090" y="1877076"/>
            <a:ext cx="753181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 боргами та зобов’язаннями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ED1BA4-3EE6-6921-AD25-A40ABA90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80" y="2895600"/>
            <a:ext cx="3434079" cy="2113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9F176-2D38-4E8A-5695-B0286846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5" y="528274"/>
            <a:ext cx="932769" cy="1066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A2A7B-597D-65D9-1587-0DE6BD28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335" y="5474432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DC683-7340-129C-4FAD-342FD856704D}"/>
              </a:ext>
            </a:extLst>
          </p:cNvPr>
          <p:cNvSpPr txBox="1"/>
          <p:nvPr/>
        </p:nvSpPr>
        <p:spPr>
          <a:xfrm>
            <a:off x="2677160" y="123190"/>
            <a:ext cx="4331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Звірка з контрагентами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1C7B2-ED01-C532-1379-7174D647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39057" y="2018816"/>
            <a:ext cx="1513544" cy="114309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28099C8-5B06-75CF-1F94-32291BA26335}"/>
              </a:ext>
            </a:extLst>
          </p:cNvPr>
          <p:cNvSpPr/>
          <p:nvPr/>
        </p:nvSpPr>
        <p:spPr>
          <a:xfrm>
            <a:off x="1734043" y="967548"/>
            <a:ext cx="7227079" cy="5189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 контрагент не виходить на зв’язок та не підписав акт звірки – покажіть борги у ФЗ в сумі, що взяли на облік. Сума вважатиметься узгодженою у односторонньому порядку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Не списуйте заборгованість за якою минув строк позовної давності.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період воєнного стану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подовжені загальні та спеціальні строки позовної давності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визначені у статтях 257—259 Цивільного кодексу України (п. 19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«Прикінцеві та </a:t>
            </a:r>
            <a:r>
              <a:rPr lang="ru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перехідні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ЦК).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оєнний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 лютого 2022 року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продовжений </a:t>
            </a:r>
            <a:r>
              <a:rPr lang="ru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лютого 2023 року. </a:t>
            </a:r>
            <a:endParaRPr lang="uk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Звіртесь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податківцями через електронний кабінет платника, особливо якщо змінювали місцезнаходження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юрособи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війну</a:t>
            </a:r>
          </a:p>
          <a:p>
            <a:pPr algn="ctr"/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6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E3018-F396-992B-1425-CECBDFB95001}"/>
              </a:ext>
            </a:extLst>
          </p:cNvPr>
          <p:cNvSpPr txBox="1"/>
          <p:nvPr/>
        </p:nvSpPr>
        <p:spPr>
          <a:xfrm>
            <a:off x="1163320" y="184150"/>
            <a:ext cx="70123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з контрагентами з </a:t>
            </a:r>
            <a:r>
              <a:rPr lang="uk-UA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B4FCA-36C6-1B11-9D18-60C45EC9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47491" y="1276642"/>
            <a:ext cx="1441276" cy="108851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3216BB6-2F90-B493-0FFA-3752993A0DC7}"/>
              </a:ext>
            </a:extLst>
          </p:cNvPr>
          <p:cNvSpPr/>
          <p:nvPr/>
        </p:nvSpPr>
        <p:spPr>
          <a:xfrm>
            <a:off x="1734043" y="967548"/>
            <a:ext cx="7227079" cy="45376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поспішайте списувати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балансу розрахунки з контрагентами з країн-агресорів: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дебіторку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визнайте сумнівною та створіть РСБ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кредиторку – продовжуйте обліковувати на балансі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Якщо РСБ згідно наказу про ОП створювали методом коефіцієнта сумнівності (груповий), для такої заборгованості передбачте метод у абсолютній сумі боргу (індивідуальний)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офомлюйте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прощення боргу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Ризик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притягнення до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кримінальної відповідальності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продовження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госпдіяльності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взаємодії з державою-агресором (ч. 4, ст. 111-1 Кримінального кодексу України)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46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73F23-4316-99A1-EF01-17D1184D065B}"/>
              </a:ext>
            </a:extLst>
          </p:cNvPr>
          <p:cNvSpPr txBox="1"/>
          <p:nvPr/>
        </p:nvSpPr>
        <p:spPr>
          <a:xfrm>
            <a:off x="2606040" y="163830"/>
            <a:ext cx="4188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 (забезпечення)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6324E-4532-177D-EFBC-35606C6B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246875" y="382320"/>
            <a:ext cx="1441276" cy="108851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FBAF56-1CA3-C09D-B664-B68140317B5E}"/>
              </a:ext>
            </a:extLst>
          </p:cNvPr>
          <p:cNvSpPr/>
          <p:nvPr/>
        </p:nvSpPr>
        <p:spPr>
          <a:xfrm>
            <a:off x="1518470" y="804988"/>
            <a:ext cx="7105158" cy="579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Скоригуйте відпускний резерв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даними інвентаризації станом на 31.12.2022 –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донарахуйте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відсторнуйте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(п. 17 НП(С)БО 11 «Зобов'язання»/збільште інші операційні доходи (Інструкція № 291)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Перевірте чи не маєте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дебетового сальдо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рахунку 471 «Забезпечення виплат відпусток» - це порушує п. 16 НП(С)БО 11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Підготуйте вихідні дані для розрахунку коефіцієнта резервування відпусток на 2023 рік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Якщо маєте укладені довгострокові контракти з фіксованою ціною, контракти без права кредитора на неустойку– розгляньте можливість створення забезпечень під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обтяжливі контракти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13, 16 НП(С)БО 11).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Внесіть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 до наказу про ОП</a:t>
            </a:r>
          </a:p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85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A575B-FF29-0A99-4A7C-C38FFCA0CB38}"/>
              </a:ext>
            </a:extLst>
          </p:cNvPr>
          <p:cNvSpPr txBox="1"/>
          <p:nvPr/>
        </p:nvSpPr>
        <p:spPr>
          <a:xfrm>
            <a:off x="3489960" y="102870"/>
            <a:ext cx="29958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Дисконтування 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F396D0-B834-63CC-9FC3-CCC13794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5855">
            <a:off x="250961" y="304989"/>
            <a:ext cx="1352731" cy="111413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1CFB61C-560F-2900-7748-5535F009E6C4}"/>
              </a:ext>
            </a:extLst>
          </p:cNvPr>
          <p:cNvSpPr/>
          <p:nvPr/>
        </p:nvSpPr>
        <p:spPr>
          <a:xfrm>
            <a:off x="1518470" y="804988"/>
            <a:ext cx="7402010" cy="5799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Проаналізуйте чи маєте на балансі довгострокову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дебіторку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зобов'язання, які слід оцінити за теперішньою вартістю методом дисконтування. 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Встановіть який показник обрали за ставку дисконтування згідно наказу про ОП</a:t>
            </a:r>
          </a:p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Увага!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Дисконтують: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довгострокову заборгованість/зобов'язання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борги, що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погашатимуться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грошовими коштами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борги виникли на неринкових умовах (безвідсоткові, ставка відсотків нижча/вища за ринкову)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дисконтують: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борги зі строком погашення до року, які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протерміновані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борги зі строком до року, які пролонговані на новий строк до року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частину довгострокової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дебіторки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/кредиторки, яка підлягає погашенню протягом року  </a:t>
            </a:r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9FEDD-4B1D-0F4A-963F-E072FFB842D4}"/>
              </a:ext>
            </a:extLst>
          </p:cNvPr>
          <p:cNvSpPr txBox="1"/>
          <p:nvPr/>
        </p:nvSpPr>
        <p:spPr>
          <a:xfrm>
            <a:off x="3520440" y="102870"/>
            <a:ext cx="3063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Курсові різниці  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69551F-60CC-84D2-7EF5-98637D94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5855">
            <a:off x="162589" y="1278615"/>
            <a:ext cx="1441276" cy="118706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CA82695-1292-D268-FCCD-A9D550B1D5DC}"/>
              </a:ext>
            </a:extLst>
          </p:cNvPr>
          <p:cNvSpPr/>
          <p:nvPr/>
        </p:nvSpPr>
        <p:spPr>
          <a:xfrm>
            <a:off x="1741990" y="794828"/>
            <a:ext cx="7015930" cy="5230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Перевірте коректність розрахунку КР за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монетарними статтями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залишки коштів на валютних рахунках та інвалютною готівкою;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грошову заборгованість за відвантажені товари, виконані роботи, надані послуги;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грошову заборгованість за отримані товари, роботи, послуги;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заборгованість за ПФД;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заборгованість перед підзвітною особою за підтвердженими витратами на відрядження.</a:t>
            </a:r>
          </a:p>
          <a:p>
            <a:pPr algn="just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Увага!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Перевірте чи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згорнули доходи і витрати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КР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Нарахуйте КР на дату балансу на грошову заборгованість за розрахунками з контрагентами з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0A0277-155C-F4C5-473D-24664494A39D}"/>
              </a:ext>
            </a:extLst>
          </p:cNvPr>
          <p:cNvSpPr txBox="1"/>
          <p:nvPr/>
        </p:nvSpPr>
        <p:spPr>
          <a:xfrm>
            <a:off x="2510181" y="366208"/>
            <a:ext cx="49193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ПОГОВОРИМО 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6ED8F-266A-1BEB-B489-ABA6EFDB8565}"/>
              </a:ext>
            </a:extLst>
          </p:cNvPr>
          <p:cNvSpPr txBox="1"/>
          <p:nvPr/>
        </p:nvSpPr>
        <p:spPr>
          <a:xfrm>
            <a:off x="619125" y="133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D8083-833E-41F8-1049-4E933360DFE8}"/>
              </a:ext>
            </a:extLst>
          </p:cNvPr>
          <p:cNvSpPr txBox="1"/>
          <p:nvPr/>
        </p:nvSpPr>
        <p:spPr>
          <a:xfrm>
            <a:off x="1766545" y="1203690"/>
            <a:ext cx="7531817" cy="40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b="0" i="0" u="none" strike="noStrike" dirty="0">
                <a:solidFill>
                  <a:srgbClr val="AC213E"/>
                </a:solidFill>
                <a:effectLst/>
                <a:latin typeface="-apple-system"/>
              </a:rPr>
              <a:t> </a:t>
            </a:r>
            <a:r>
              <a:rPr lang="uk-UA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Перевіряємо первинку та виправляємо помилки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A11F5-0A10-24A2-8F95-0AACC14F051B}"/>
              </a:ext>
            </a:extLst>
          </p:cNvPr>
          <p:cNvSpPr txBox="1"/>
          <p:nvPr/>
        </p:nvSpPr>
        <p:spPr>
          <a:xfrm>
            <a:off x="1775233" y="1769943"/>
            <a:ext cx="7394167" cy="40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 інформацію про необоротні активи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93E40-F97C-37FE-3D32-A717191F776F}"/>
              </a:ext>
            </a:extLst>
          </p:cNvPr>
          <p:cNvSpPr txBox="1"/>
          <p:nvPr/>
        </p:nvSpPr>
        <p:spPr>
          <a:xfrm>
            <a:off x="1835371" y="2324770"/>
            <a:ext cx="739416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Списуємо знищені/втрачені через війну активи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2BFEF-E632-9CBC-D8EB-12CC9347E0F5}"/>
              </a:ext>
            </a:extLst>
          </p:cNvPr>
          <p:cNvSpPr txBox="1"/>
          <p:nvPr/>
        </p:nvSpPr>
        <p:spPr>
          <a:xfrm>
            <a:off x="1835371" y="2893076"/>
            <a:ext cx="7531819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 боргами та зобов’язаннями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25CB6-B683-4163-05CC-C85CF7CD3A24}"/>
              </a:ext>
            </a:extLst>
          </p:cNvPr>
          <p:cNvSpPr txBox="1"/>
          <p:nvPr/>
        </p:nvSpPr>
        <p:spPr>
          <a:xfrm>
            <a:off x="1961537" y="3565520"/>
            <a:ext cx="7182463" cy="105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Наводимо лад у облікових інформаційних базах: проводимо аудит рахунків обліку ПДВ та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закриваємо рік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CAD30-D28B-5FBC-23B1-334E5C858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2"/>
            <a:ext cx="1721438" cy="18927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A73C3A-075E-8C07-A02C-8D3B5759CE48}"/>
              </a:ext>
            </a:extLst>
          </p:cNvPr>
          <p:cNvSpPr txBox="1"/>
          <p:nvPr/>
        </p:nvSpPr>
        <p:spPr>
          <a:xfrm>
            <a:off x="1941221" y="4896606"/>
            <a:ext cx="7182463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Визначаємо розмір підприємства, обираємо форму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фінзвітності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переглядаємо облікову політику на майбутній рік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91D185-B09E-BABF-A537-6CF74A26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40" y="287070"/>
            <a:ext cx="965200" cy="9166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03A0C9-6658-0E36-1D0C-C8E6B9E1B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9" y="1582182"/>
            <a:ext cx="1188720" cy="11419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176EA1-43C7-8ABF-A27F-891DB3E00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31" y="5753941"/>
            <a:ext cx="929221" cy="10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8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CF9ED-740B-4EE4-6A99-F823AAFAB2CB}"/>
              </a:ext>
            </a:extLst>
          </p:cNvPr>
          <p:cNvSpPr txBox="1"/>
          <p:nvPr/>
        </p:nvSpPr>
        <p:spPr>
          <a:xfrm>
            <a:off x="2372360" y="173990"/>
            <a:ext cx="4981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перерахунок ПДФО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8AE71B-C29C-9ED6-52A7-AD60C9BE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62589" y="1278615"/>
            <a:ext cx="1441276" cy="118706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5DDA38A-5E41-7501-D48A-2FF40A4E468D}"/>
              </a:ext>
            </a:extLst>
          </p:cNvPr>
          <p:cNvSpPr/>
          <p:nvPr/>
        </p:nvSpPr>
        <p:spPr>
          <a:xfrm>
            <a:off x="1766454" y="813974"/>
            <a:ext cx="7214986" cy="6044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Річний перерахунок проводять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обов'язково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ЗП усіх працівників, які перебувають у трудових відносинах станом на 31.12.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Проведіть перерахунок під час нарахування ЗП за грудень 2022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кожним працівником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Військовий збір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перераховуйте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Перераховуйте лише доходи у вигляді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Згідно ПК: основна, додаткова ЗП, інші заохочувальні та компенсаційні виплати, допомога за перші 5 днів непрацездатності та лікарняні, привілейовані дивіденди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Якщо працівник користувався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ПСП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перевірте правильність її застосування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6.Порівняйте уточнену суму ПДФО зі сплаченою протягом 2022 року: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занижене зобов'язання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утримайте із зарплати за грудень 2022 року після оподаткування з урахуванням граничних сум утримань (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169.4.4 ПК) (Д-т 661-К-т 641)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надмірно утримане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зменште суму податку, що підлягає утриманню із зарплати грудня 2022 (ПК не визначає, ЗІР, 103.08) (Д-т 661-К-т 641 методом «сторно»)</a:t>
            </a:r>
          </a:p>
          <a:p>
            <a:pPr algn="just"/>
            <a:b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5B560-0A02-9B2C-1216-6B744170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-32628" y="1386237"/>
            <a:ext cx="1382067" cy="113829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64B4FBA-5A66-E03A-479A-1638A1D27F71}"/>
              </a:ext>
            </a:extLst>
          </p:cNvPr>
          <p:cNvSpPr/>
          <p:nvPr/>
        </p:nvSpPr>
        <p:spPr>
          <a:xfrm>
            <a:off x="1477978" y="670424"/>
            <a:ext cx="7528560" cy="59120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1.Перерахунок проводять: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платники ПДВ, що проводять оподатковувану та неоподатковувану діяльність, одночасно використовують товари/послуги/НА частково у оподатковуваній, частково у неоподатковуваній діяльності. 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колишні платники ПДВ, які покинули групу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спецЄП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2%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2.Що провести розрахунок за п. 199.1 ПК: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розрахуйте </a:t>
            </a:r>
            <a:r>
              <a:rPr lang="uk-UA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 ПДВ, сплаченого при придбанні товарів/послуг, НА подвійного призначення, пропорційну частці їх використання в неоподатковуваній діяльності (анти-ЧВ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перерахуйте нараховані протягом року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компенсувальні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ПДВ-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зобовязання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кладіть і зареєструйте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РК до ПН;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 результати перерахунку у грудні 2022 року навіть якщо не зареєстрували  РК до ПН;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 результати перерахунку в бухобліку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19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9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Д-т 641 – К-т 719</a:t>
            </a:r>
          </a:p>
          <a:p>
            <a:pPr marL="342900" indent="-342900" algn="just">
              <a:buFontTx/>
              <a:buChar char="-"/>
            </a:pPr>
            <a:r>
              <a:rPr lang="ru-RU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Д-т 949-К-т 641.</a:t>
            </a:r>
            <a:endParaRPr lang="ru-RU" sz="19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B06A-5355-1C17-CC5A-C1178BC0A8A9}"/>
              </a:ext>
            </a:extLst>
          </p:cNvPr>
          <p:cNvSpPr txBox="1"/>
          <p:nvPr/>
        </p:nvSpPr>
        <p:spPr>
          <a:xfrm>
            <a:off x="3134360" y="116426"/>
            <a:ext cx="460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Річний перерахунок ПДВ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BA795D-A47D-5097-D39A-5F5D1A9B418B}"/>
              </a:ext>
            </a:extLst>
          </p:cNvPr>
          <p:cNvSpPr txBox="1"/>
          <p:nvPr/>
        </p:nvSpPr>
        <p:spPr>
          <a:xfrm>
            <a:off x="1280817" y="1177920"/>
            <a:ext cx="7182463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Наводимо лад у облікових інформаційних базах: проводимо аудит рахунків обліку ПДВ та </a:t>
            </a:r>
            <a:r>
              <a:rPr lang="uk-UA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закриваємо рік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грама BAS Бухгалтерія | Портфель">
            <a:extLst>
              <a:ext uri="{FF2B5EF4-FFF2-40B4-BE49-F238E27FC236}">
                <a16:creationId xmlns:a16="http://schemas.microsoft.com/office/drawing/2014/main" id="{B39A9155-7316-28DE-93AD-FD641ECFF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544570"/>
            <a:ext cx="4239259" cy="18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45C42-211A-068A-95E5-206064A1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507954"/>
            <a:ext cx="932769" cy="1066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874C2A-4139-9529-C6B6-38B3BEF0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95" y="4795474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0B590-4510-4E8A-B594-440F2F1BB37E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769B0-C136-747B-5FA1-B2C0D1CEEB02}"/>
              </a:ext>
            </a:extLst>
          </p:cNvPr>
          <p:cNvSpPr txBox="1"/>
          <p:nvPr/>
        </p:nvSpPr>
        <p:spPr>
          <a:xfrm>
            <a:off x="320040" y="705177"/>
            <a:ext cx="8503920" cy="2723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Перевірте коректність ПДВ-записів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бухобліку: за стандартними звітами за рахунками 6412, 643, 644; за звітом «Аналіз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субконто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 розрізі контрагентів/договорів – проаналізуйте відповідність незакритих авансів виданих/одержаних сумам нарахованого ПДВ з авансів на субрахунках 644 та 643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податковому обліку: за звітами «Перевірка суми зобов'язань по ПДВ»/ «Перевірка суми вхідного ПДВ» та «Очікуваний та підтверджений ПДВ продажів»/ «Очікуваний та підтверджений ПДВ придбань»</a:t>
            </a:r>
          </a:p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бухгалтерських та податкових звітів по ПДВ мають співпадати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AC92C-9322-D087-6AD2-3AD7960716DA}"/>
              </a:ext>
            </a:extLst>
          </p:cNvPr>
          <p:cNvSpPr txBox="1"/>
          <p:nvPr/>
        </p:nvSpPr>
        <p:spPr>
          <a:xfrm>
            <a:off x="320040" y="3609064"/>
            <a:ext cx="8503920" cy="9694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Спишіть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непідтверджений ПДВ-кредит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Включіть до витрат за документом «Коригування очікуваного та підтвердженого ПДВ»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5F39-2B09-D7FD-42C7-F828ED52340F}"/>
              </a:ext>
            </a:extLst>
          </p:cNvPr>
          <p:cNvSpPr txBox="1"/>
          <p:nvPr/>
        </p:nvSpPr>
        <p:spPr>
          <a:xfrm>
            <a:off x="320040" y="4758624"/>
            <a:ext cx="8503920" cy="12618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Перевірте сальдо рахунку 471 «Забезпечення виплат відпусток»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Автоматичний механізм контролю у програмі відсутній. Завантажте будь-який стандартний звіт по субрахунку 471 та проконтролюйте правильність записів вручну</a:t>
            </a:r>
          </a:p>
        </p:txBody>
      </p:sp>
    </p:spTree>
    <p:extLst>
      <p:ext uri="{BB962C8B-B14F-4D97-AF65-F5344CB8AC3E}">
        <p14:creationId xmlns:p14="http://schemas.microsoft.com/office/powerpoint/2010/main" val="8503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D9550-780B-D623-6FCD-244FF116A0DA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91ABF-58EA-40EB-8554-DBABD509C226}"/>
              </a:ext>
            </a:extLst>
          </p:cNvPr>
          <p:cNvSpPr txBox="1"/>
          <p:nvPr/>
        </p:nvSpPr>
        <p:spPr>
          <a:xfrm>
            <a:off x="523240" y="968944"/>
            <a:ext cx="8503920" cy="12618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Зробіть групове </a:t>
            </a:r>
            <a:r>
              <a:rPr lang="uk-UA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перепроведення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документів</a:t>
            </a:r>
          </a:p>
          <a:p>
            <a:pPr algn="just"/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Перепроведіть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документи, якщо вводили/редагували їх «заднім числом» (Операції → Сервіс → Групове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перепроведення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документів). Обробка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помилок із зазначенням операцій та документів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88F1D-61D2-77CF-88A7-B191D6F19412}"/>
              </a:ext>
            </a:extLst>
          </p:cNvPr>
          <p:cNvSpPr txBox="1"/>
          <p:nvPr/>
        </p:nvSpPr>
        <p:spPr>
          <a:xfrm>
            <a:off x="523240" y="2502264"/>
            <a:ext cx="8503920" cy="18466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Перевірте документи із ручними </a:t>
            </a:r>
            <a:r>
              <a:rPr lang="uk-UA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бухзаписами</a:t>
            </a:r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коректність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бухпроведень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 із ручним коригуванням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бухзаписів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«Журналі операцій»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ручних операціях з журналу «Операції введені вручну»</a:t>
            </a:r>
          </a:p>
          <a:p>
            <a:pPr algn="just"/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A07BB7-B3A4-64A7-C531-ECABB445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20" y="3901882"/>
            <a:ext cx="6273264" cy="2812608"/>
          </a:xfrm>
          <a:prstGeom prst="rect">
            <a:avLst/>
          </a:prstGeom>
        </p:spPr>
      </p:pic>
      <p:pic>
        <p:nvPicPr>
          <p:cNvPr id="7" name="Picture 2" descr="Указательный палец вниз">
            <a:extLst>
              <a:ext uri="{FF2B5EF4-FFF2-40B4-BE49-F238E27FC236}">
                <a16:creationId xmlns:a16="http://schemas.microsoft.com/office/drawing/2014/main" id="{8902FDC6-1E94-7458-F88C-080C3AB0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12" y="3429000"/>
            <a:ext cx="474886" cy="8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6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88DC2-7ECA-F1AF-E332-B7D7FC41BDCD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71A15-526D-FAAB-6590-0E8C580F614C}"/>
              </a:ext>
            </a:extLst>
          </p:cNvPr>
          <p:cNvSpPr txBox="1"/>
          <p:nvPr/>
        </p:nvSpPr>
        <p:spPr>
          <a:xfrm>
            <a:off x="427772" y="665060"/>
            <a:ext cx="8503920" cy="9694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6.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Нарахуйте податки ручними записами у документі «Операція»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програмі не автоматизоване нарахування: ЄП, плати за землю, транспортного податку, екологічного податку, рентної плати.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086C1-2E6B-F716-4888-0FB66B6F2DC0}"/>
              </a:ext>
            </a:extLst>
          </p:cNvPr>
          <p:cNvSpPr txBox="1"/>
          <p:nvPr/>
        </p:nvSpPr>
        <p:spPr>
          <a:xfrm>
            <a:off x="427772" y="1825552"/>
            <a:ext cx="8503920" cy="12618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7.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Закрийте місяць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наявність у ІБ усіх документів та довідкової інформації (наприклад курсу інвалюти на 31.12). Документ проведіть останнім днем місяця у розділі «Операції»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9DF37-7AE2-207D-9131-19086375355C}"/>
              </a:ext>
            </a:extLst>
          </p:cNvPr>
          <p:cNvSpPr txBox="1"/>
          <p:nvPr/>
        </p:nvSpPr>
        <p:spPr>
          <a:xfrm>
            <a:off x="427772" y="3278432"/>
            <a:ext cx="8503920" cy="1554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9.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</a:t>
            </a:r>
            <a:r>
              <a:rPr lang="uk-UA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фінрезультат</a:t>
            </a:r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сформуйте станом на 31.12 з часом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23:59:59.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Активуйте прапорці: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Закривати доходи та витрати (на рахунок 79)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Розраховувати прибуток/збиток (на рахунку 44)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7B6F5-1BB2-5372-25B5-9AF1CCCD0EF8}"/>
              </a:ext>
            </a:extLst>
          </p:cNvPr>
          <p:cNvSpPr txBox="1"/>
          <p:nvPr/>
        </p:nvSpPr>
        <p:spPr>
          <a:xfrm>
            <a:off x="427772" y="5023700"/>
            <a:ext cx="8503920" cy="9694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10.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облікові результати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«ОСВ»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сервісною обробкою «Експрес-перевірка» у розділі «Операції» </a:t>
            </a:r>
          </a:p>
        </p:txBody>
      </p:sp>
    </p:spTree>
    <p:extLst>
      <p:ext uri="{BB962C8B-B14F-4D97-AF65-F5344CB8AC3E}">
        <p14:creationId xmlns:p14="http://schemas.microsoft.com/office/powerpoint/2010/main" val="149603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A24CAF-FB16-7AFB-F98F-9E83F8F9B89B}"/>
              </a:ext>
            </a:extLst>
          </p:cNvPr>
          <p:cNvSpPr txBox="1"/>
          <p:nvPr/>
        </p:nvSpPr>
        <p:spPr>
          <a:xfrm>
            <a:off x="980768" y="1645406"/>
            <a:ext cx="7182463" cy="203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Визначаємо розмір підприємства, обираємо форму </a:t>
            </a:r>
            <a:r>
              <a:rPr lang="uk-UA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фінзвітності</a:t>
            </a: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переглядаємо облікову політику на майбутній рік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7209D-0CDA-4374-DCE7-0BD11F55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3943933"/>
            <a:ext cx="2161540" cy="187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60BB63-D6F8-4127-E3E0-76BB0921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15" y="368105"/>
            <a:ext cx="932769" cy="1066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448CF-4DB5-8477-9FC1-B6FD26F98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4145702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8DBFD-56F0-EFDD-CAE9-9B6FD9F077FC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B7767-9E31-2D07-8A6B-D2DAE35667E9}"/>
              </a:ext>
            </a:extLst>
          </p:cNvPr>
          <p:cNvSpPr txBox="1"/>
          <p:nvPr/>
        </p:nvSpPr>
        <p:spPr>
          <a:xfrm>
            <a:off x="523240" y="729111"/>
            <a:ext cx="8503920" cy="24314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ФЗ.</a:t>
            </a:r>
          </a:p>
          <a:p>
            <a:pPr algn="just"/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Упевніться чи вірно обрали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 підприємства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мікро, мале, середнє чи велике відповідно до ст. 2 Закону про бухоблік та чи за «своїми» формами звітували проміжною звітністю або готуєтесь подавати річну ФЗ. </a:t>
            </a:r>
          </a:p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увагу! 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оновленим Порядком № 419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єдиноплатники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групи 3 за ставками 3 та 5% подають ФЗ за формою залежно від розміру підприємства, а не мікро-ФЗ у складі Балансу (1-мс) та Звіту про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фінрезультати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(2-мс) (Постанова КМУ від 29.11.2022 № 1327, набула чинності </a:t>
            </a:r>
            <a:r>
              <a:rPr lang="uk-UA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02.12.2022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71D4D-77EA-60BA-525B-26958A8591DB}"/>
              </a:ext>
            </a:extLst>
          </p:cNvPr>
          <p:cNvSpPr txBox="1"/>
          <p:nvPr/>
        </p:nvSpPr>
        <p:spPr>
          <a:xfrm>
            <a:off x="523240" y="3321534"/>
            <a:ext cx="8503920" cy="30162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Оновлений наказ про ОП.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врахуйте зміни, що внесли до НП(С)БО протягом 2022 року, які набудуть чинності з 01.01.2023 і які стосуються елементів ОП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приберіть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одноваріантні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обліку (наприклад, склад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адмінвитрат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п. 18 НП(С)БО 16)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врахуйте </a:t>
            </a: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Методрекомендації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ОП № 635 в частині наповнення наказу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приберіть</a:t>
            </a: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наказу індивідуальні облікові значення (наприклад, розмір ліквідаційної вартості)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перегляньте додатки до наказу про ОП – відкоригуйте існуючі/розробіть потрібні  </a:t>
            </a:r>
          </a:p>
        </p:txBody>
      </p:sp>
    </p:spTree>
    <p:extLst>
      <p:ext uri="{BB962C8B-B14F-4D97-AF65-F5344CB8AC3E}">
        <p14:creationId xmlns:p14="http://schemas.microsoft.com/office/powerpoint/2010/main" val="187437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50105-7D70-AFAF-B523-E01A24B3E85B}"/>
              </a:ext>
            </a:extLst>
          </p:cNvPr>
          <p:cNvSpPr txBox="1"/>
          <p:nvPr/>
        </p:nvSpPr>
        <p:spPr>
          <a:xfrm>
            <a:off x="3093720" y="184150"/>
            <a:ext cx="3896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 не </a:t>
            </a:r>
            <a:r>
              <a:rPr lang="uk-UA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F09EC-A9B3-38C8-4FC2-3A8DB79D00F1}"/>
              </a:ext>
            </a:extLst>
          </p:cNvPr>
          <p:cNvSpPr txBox="1"/>
          <p:nvPr/>
        </p:nvSpPr>
        <p:spPr>
          <a:xfrm>
            <a:off x="467361" y="1087120"/>
            <a:ext cx="8117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Переглянути ліміт залишку готівки (за потреби);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 відстрочені податкові активи/відстрочені податкові зобов'язання, щоб розрахувати витрати (доходи) з податку на прибуток;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Відрахувати кошти до резервного капіталу, якщо таку вимогу передбачає статут або законодавство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Закрити субрахунок 443 «Прибуток, використаний у звітному році» та вивести сальдо за одним із субрахунків – 441 «Прибуток нерозподілений»  або 442 «Непокриті збитки»</a:t>
            </a:r>
          </a:p>
        </p:txBody>
      </p:sp>
    </p:spTree>
    <p:extLst>
      <p:ext uri="{BB962C8B-B14F-4D97-AF65-F5344CB8AC3E}">
        <p14:creationId xmlns:p14="http://schemas.microsoft.com/office/powerpoint/2010/main" val="352554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A3851-6113-2975-AC74-699B0289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513840"/>
            <a:ext cx="7792720" cy="5194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098DC-2715-AF41-692D-23ED490CEDAC}"/>
              </a:ext>
            </a:extLst>
          </p:cNvPr>
          <p:cNvSpPr txBox="1"/>
          <p:nvPr/>
        </p:nvSpPr>
        <p:spPr>
          <a:xfrm>
            <a:off x="104148" y="538480"/>
            <a:ext cx="846930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Дізнайтесь більше  у експертно-правовій системі «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Експертус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Головбух»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https://gb.expertus.com.ua/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9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2B496D-DB6B-A0E8-4125-ACB972272300}"/>
              </a:ext>
            </a:extLst>
          </p:cNvPr>
          <p:cNvSpPr txBox="1"/>
          <p:nvPr/>
        </p:nvSpPr>
        <p:spPr>
          <a:xfrm>
            <a:off x="1134663" y="2332295"/>
            <a:ext cx="7531817" cy="1046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0" i="0" u="none" strike="noStrike" dirty="0">
                <a:solidFill>
                  <a:srgbClr val="AC213E"/>
                </a:solidFill>
                <a:effectLst/>
                <a:latin typeface="-apple-system"/>
              </a:rPr>
              <a:t> </a:t>
            </a:r>
            <a:r>
              <a:rPr lang="uk-UA" sz="3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первинку та виправляємо помилки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CB6047-08B6-5297-D95F-1CCA3939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53" y="3576641"/>
            <a:ext cx="3652968" cy="19583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DEDEA8-831B-9350-D530-9C0AC00F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36" y="504589"/>
            <a:ext cx="932769" cy="10668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DCF71-117A-6029-7CFE-65811A73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255" y="5161234"/>
            <a:ext cx="932769" cy="1066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2A036-EDED-3FF8-7670-AAFB2A04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50" y="3539793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76B1BF-55B4-F71A-FA60-362F158D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743E8-9F63-A707-54C2-DD7BD953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68B769-1DE4-B88E-60FA-E8ADD79BA564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3265F-95C9-5EA9-8998-CA0BAA89162F}"/>
              </a:ext>
            </a:extLst>
          </p:cNvPr>
          <p:cNvSpPr txBox="1"/>
          <p:nvPr/>
        </p:nvSpPr>
        <p:spPr>
          <a:xfrm>
            <a:off x="361732" y="788543"/>
            <a:ext cx="8635999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i="0" u="none" strike="noStrike" dirty="0">
                <a:solidFill>
                  <a:srgbClr val="AC213E"/>
                </a:solidFill>
                <a:effectLst/>
                <a:latin typeface="-apple-system"/>
              </a:rPr>
              <a:t> 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Перевірити наявність усієї первинки та повноту заповнення обов'язкових реквізитів 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0C582-A1C7-0990-6116-9B6984607F7C}"/>
              </a:ext>
            </a:extLst>
          </p:cNvPr>
          <p:cNvSpPr txBox="1"/>
          <p:nvPr/>
        </p:nvSpPr>
        <p:spPr>
          <a:xfrm>
            <a:off x="441311" y="1627616"/>
            <a:ext cx="8556419" cy="2650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госпоперація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відбулась, але первинка відсутня/запізнюється/втрачена: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№ 1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задокументувати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 актом 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2.6 Положення № 88)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Варіант № 2 –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розрахувати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забезпечення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перенести момент визнання витрат на дату отримання оригіналу первинки </a:t>
            </a:r>
            <a:r>
              <a:rPr lang="uk-UA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(Лист Мінфіну </a:t>
            </a:r>
            <a:r>
              <a:rPr lang="uk-UA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 22.04.2016 № 31-11410-06-5/11705)</a:t>
            </a:r>
            <a:endParaRPr lang="uk-UA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Обраний варіант - закріпити у наказі про ОП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F8379D-C189-3865-B35C-186A12F7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397039" y="4523452"/>
            <a:ext cx="1620682" cy="122401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769563-F1EC-09BB-A69E-22E039A59544}"/>
              </a:ext>
            </a:extLst>
          </p:cNvPr>
          <p:cNvSpPr/>
          <p:nvPr/>
        </p:nvSpPr>
        <p:spPr>
          <a:xfrm>
            <a:off x="2265680" y="4368800"/>
            <a:ext cx="6543042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Варіанту №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 вид/розрахунок забезпечення у наказі про ОП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Високодоходні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прибутківці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резервні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 різниці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«+» ФР на суму витрат за створення резерву згідно НП(С)БО 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139.1.1 ПК);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«-» ФР на суму використання резерву 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139.1.2 ПК)</a:t>
            </a:r>
            <a:endParaRPr lang="ru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FE704-EBC4-02AE-74E7-5ED35805F394}"/>
              </a:ext>
            </a:extLst>
          </p:cNvPr>
          <p:cNvSpPr txBox="1"/>
          <p:nvPr/>
        </p:nvSpPr>
        <p:spPr>
          <a:xfrm>
            <a:off x="3733800" y="14351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діяти?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60A98-A1AE-774E-FB7F-A280F3C18CCB}"/>
              </a:ext>
            </a:extLst>
          </p:cNvPr>
          <p:cNvSpPr txBox="1"/>
          <p:nvPr/>
        </p:nvSpPr>
        <p:spPr>
          <a:xfrm>
            <a:off x="361732" y="788543"/>
            <a:ext cx="8635999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i="0" u="none" strike="noStrike" dirty="0">
                <a:solidFill>
                  <a:srgbClr val="AC213E"/>
                </a:solidFill>
                <a:effectLst/>
                <a:latin typeface="-apple-system"/>
              </a:rPr>
              <a:t> 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1.Минулорічні помилки та помилки-2022 </a:t>
            </a:r>
            <a:r>
              <a:rPr lang="uk-UA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виправте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дати затвердження фінзвітності-2022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869FC-E82F-558C-878E-8579E1305BE7}"/>
              </a:ext>
            </a:extLst>
          </p:cNvPr>
          <p:cNvSpPr txBox="1"/>
          <p:nvPr/>
        </p:nvSpPr>
        <p:spPr>
          <a:xfrm>
            <a:off x="434866" y="1682623"/>
            <a:ext cx="8489730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Помилки-2022: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бухдовідка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метод «сторно» або метод додаткового запису → фінзвітність-2022 з вірними показниками 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9D875-3CD0-D433-BD87-918C48567F07}"/>
              </a:ext>
            </a:extLst>
          </p:cNvPr>
          <p:cNvSpPr txBox="1"/>
          <p:nvPr/>
        </p:nvSpPr>
        <p:spPr>
          <a:xfrm>
            <a:off x="434866" y="2576703"/>
            <a:ext cx="8489730" cy="258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минулих років: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вплинули на доходи/витрати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аналогічно помилкам-2022 + повторна подача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фінзвітності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після правок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вплинули на доходи/витрати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бухдовідка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датою початку 2022 →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бухзаписи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кореспонденції з рахунком 44 «Нерозподілені прибутки (непокриті збитки)» → повторна подача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фінзвітності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минулі роки після правок → фінзвітність-2022 з урахуванням правок</a:t>
            </a:r>
            <a:endParaRPr lang="uk-UA" sz="20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909C23-6685-71D9-846F-0C26C7EB2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339815" y="5509737"/>
            <a:ext cx="1275700" cy="9634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3757BD-0686-5677-435A-EA76897F756F}"/>
              </a:ext>
            </a:extLst>
          </p:cNvPr>
          <p:cNvSpPr/>
          <p:nvPr/>
        </p:nvSpPr>
        <p:spPr>
          <a:xfrm>
            <a:off x="1942572" y="5175377"/>
            <a:ext cx="6543042" cy="11569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помилка вплинула на показники податкових декларацій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внесіть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правки та зважайте на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-воєнні послаблення </a:t>
            </a:r>
            <a:endParaRPr lang="ru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Указательный палец вниз">
            <a:extLst>
              <a:ext uri="{FF2B5EF4-FFF2-40B4-BE49-F238E27FC236}">
                <a16:creationId xmlns:a16="http://schemas.microsoft.com/office/drawing/2014/main" id="{D8D974B2-AECC-6CB6-762A-ACC236D6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52" y="5991470"/>
            <a:ext cx="474886" cy="7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5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E2DE0D1-5A0D-C13A-4583-F08C9BD05ECA}"/>
              </a:ext>
            </a:extLst>
          </p:cNvPr>
          <p:cNvSpPr/>
          <p:nvPr/>
        </p:nvSpPr>
        <p:spPr>
          <a:xfrm>
            <a:off x="477520" y="152400"/>
            <a:ext cx="8351520" cy="812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Штрафи, які не накладаються під час</a:t>
            </a:r>
            <a:endParaRPr lang="ru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693AC87-2590-3FDF-6261-A2A41649BFDB}"/>
              </a:ext>
            </a:extLst>
          </p:cNvPr>
          <p:cNvSpPr/>
          <p:nvPr/>
        </p:nvSpPr>
        <p:spPr>
          <a:xfrm>
            <a:off x="1706880" y="965200"/>
            <a:ext cx="934720" cy="386080"/>
          </a:xfrm>
          <a:prstGeom prst="downArrow">
            <a:avLst/>
          </a:prstGeom>
          <a:solidFill>
            <a:srgbClr val="004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5A19B41-5802-8578-540F-552D153159C5}"/>
              </a:ext>
            </a:extLst>
          </p:cNvPr>
          <p:cNvSpPr/>
          <p:nvPr/>
        </p:nvSpPr>
        <p:spPr>
          <a:xfrm>
            <a:off x="6035040" y="965200"/>
            <a:ext cx="934720" cy="386080"/>
          </a:xfrm>
          <a:prstGeom prst="downArrow">
            <a:avLst/>
          </a:prstGeom>
          <a:solidFill>
            <a:srgbClr val="004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1713B-561A-55ED-8907-BBB4CD1B1054}"/>
              </a:ext>
            </a:extLst>
          </p:cNvPr>
          <p:cNvSpPr/>
          <p:nvPr/>
        </p:nvSpPr>
        <p:spPr>
          <a:xfrm>
            <a:off x="162560" y="1361440"/>
            <a:ext cx="4124960" cy="58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 СТАНУ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(ДІЄ ДО 19.02.2023)</a:t>
            </a:r>
            <a:endParaRPr 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E43E30-034B-458C-5CCC-B5C55700191A}"/>
              </a:ext>
            </a:extLst>
          </p:cNvPr>
          <p:cNvSpPr/>
          <p:nvPr/>
        </p:nvSpPr>
        <p:spPr>
          <a:xfrm>
            <a:off x="4450080" y="1351280"/>
            <a:ext cx="4531360" cy="58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КАРАНТИНУ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(ДІЄ ДО 31.12.2022)</a:t>
            </a:r>
            <a:endParaRPr 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A10DC1-84C3-16F8-909C-457266378234}"/>
              </a:ext>
            </a:extLst>
          </p:cNvPr>
          <p:cNvSpPr/>
          <p:nvPr/>
        </p:nvSpPr>
        <p:spPr>
          <a:xfrm>
            <a:off x="162560" y="1950720"/>
            <a:ext cx="4124960" cy="364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податкового обов'язку перенесено на 6 місяців після припинення/завершення воєнного стану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разі неможливості виконання)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Самоштрафи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пеня – у разі виправлення до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липня 2022 року за «воєнний» період </a:t>
            </a:r>
          </a:p>
          <a:p>
            <a:pPr algn="ctr"/>
            <a:endParaRPr lang="ru-RU" i="1" dirty="0"/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(п.69.1 підрозд.10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ХХ ПК)</a:t>
            </a:r>
            <a:endParaRPr lang="ru-UA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73C6AF-1C51-A24F-03E4-78810147DBB8}"/>
              </a:ext>
            </a:extLst>
          </p:cNvPr>
          <p:cNvSpPr/>
          <p:nvPr/>
        </p:nvSpPr>
        <p:spPr>
          <a:xfrm>
            <a:off x="4429760" y="1940560"/>
            <a:ext cx="4541520" cy="364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Несвоєчасне подання декларацій (крім ПДВ, акцизу, ренти) </a:t>
            </a:r>
          </a:p>
          <a:p>
            <a:endParaRPr lang="az-Cyrl-A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Несвоєчасна сплата податків (крім ПДВ, акцизу, ренти) </a:t>
            </a:r>
          </a:p>
          <a:p>
            <a:endParaRPr lang="az-Cyrl-A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Заниження податкових зобов'язань</a:t>
            </a:r>
          </a:p>
          <a:p>
            <a:endParaRPr lang="az-Cyrl-A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az-Cyrl-A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«Самоштрафи», пеня </a:t>
            </a:r>
          </a:p>
          <a:p>
            <a:pPr algn="ctr"/>
            <a:endParaRPr lang="az-Cyrl-AZ" dirty="0"/>
          </a:p>
          <a:p>
            <a:pPr algn="ctr"/>
            <a:r>
              <a:rPr lang="az-Cyrl-A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(п.52-1 підрозд.10 розд.ХХ ПК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47375-80F8-9E90-9CE0-CCF9362D9C3F}"/>
              </a:ext>
            </a:extLst>
          </p:cNvPr>
          <p:cNvSpPr txBox="1"/>
          <p:nvPr/>
        </p:nvSpPr>
        <p:spPr>
          <a:xfrm>
            <a:off x="365760" y="5715615"/>
            <a:ext cx="8351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Карантинний мораторій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 </a:t>
            </a:r>
            <a:r>
              <a:rPr lang="uk-UA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штрафів </a:t>
            </a:r>
            <a:r>
              <a:rPr lang="uk-UA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воєнного </a:t>
            </a:r>
            <a:r>
              <a:rPr lang="uk-UA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стану </a:t>
            </a:r>
            <a:r>
              <a:rPr lang="uk-UA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діє </a:t>
            </a:r>
            <a:r>
              <a:rPr lang="uk-UA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27.05.2022 на період дії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оєнного стану (ЗІР, категорія 132.01 діяло до 24.11.2022) 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896369-EFF3-25B0-81FF-13A1AF59F651}"/>
              </a:ext>
            </a:extLst>
          </p:cNvPr>
          <p:cNvSpPr txBox="1"/>
          <p:nvPr/>
        </p:nvSpPr>
        <p:spPr>
          <a:xfrm>
            <a:off x="874916" y="1823247"/>
            <a:ext cx="7394167" cy="1046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 інформацію про необоротні активи</a:t>
            </a:r>
            <a:endParaRPr lang="ru-UA" sz="3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45A289-1986-7D71-1A44-5B568CBF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3281207"/>
            <a:ext cx="3200400" cy="2133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39AB82-1A75-A82F-1B89-61D30D3A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15" y="233634"/>
            <a:ext cx="932769" cy="10668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912D4-EFFB-6192-0978-91F6A761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314" y="4881361"/>
            <a:ext cx="93276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7CB4E-6086-90EE-C9AE-25158D3D6D22}"/>
              </a:ext>
            </a:extLst>
          </p:cNvPr>
          <p:cNvSpPr txBox="1"/>
          <p:nvPr/>
        </p:nvSpPr>
        <p:spPr>
          <a:xfrm>
            <a:off x="2105963" y="224790"/>
            <a:ext cx="47818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корисності ОЗ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ECF5C4-4DA4-D789-242B-E28D9C429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63359" y="1552795"/>
            <a:ext cx="1620682" cy="122401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482069C-D409-9023-01E3-B1AA9A7A7FC6}"/>
              </a:ext>
            </a:extLst>
          </p:cNvPr>
          <p:cNvSpPr/>
          <p:nvPr/>
        </p:nvSpPr>
        <p:spPr>
          <a:xfrm>
            <a:off x="1947402" y="778788"/>
            <a:ext cx="6983238" cy="2570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для усіх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мікропідприємств,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якщо виконані умови наказу про ОП</a:t>
            </a:r>
          </a:p>
          <a:p>
            <a:pPr marL="342900" indent="-342900" algn="ctr"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Мінфін радить застосовувати якщо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доступу до ОЗ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проінвентаризувати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(ТОТ, зони бойових/воєнних дій) 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Лист Мінфіну «Щодо списання знищеного або зіпсованого майна у зв’язку із російською збройною агресією проти України» від 10.10.2022 № 41010-06-62/23254) </a:t>
            </a:r>
            <a:endParaRPr lang="uk-UA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корисності активів маєте право проводити одночасно з переоцінкою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902D62-C9A4-0E27-1787-A0247E12DC5E}"/>
              </a:ext>
            </a:extLst>
          </p:cNvPr>
          <p:cNvSpPr/>
          <p:nvPr/>
        </p:nvSpPr>
        <p:spPr>
          <a:xfrm>
            <a:off x="365760" y="3677920"/>
            <a:ext cx="1432560" cy="2976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НП(С)БО 28 «Зменшення корисності активів»</a:t>
            </a: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7D8FFB6-7EF0-26AC-998B-E11E715D2148}"/>
              </a:ext>
            </a:extLst>
          </p:cNvPr>
          <p:cNvSpPr/>
          <p:nvPr/>
        </p:nvSpPr>
        <p:spPr>
          <a:xfrm>
            <a:off x="1798320" y="4754880"/>
            <a:ext cx="307643" cy="62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FA8CA7-36C5-40F3-4BA6-96A7907D32C5}"/>
              </a:ext>
            </a:extLst>
          </p:cNvPr>
          <p:cNvSpPr/>
          <p:nvPr/>
        </p:nvSpPr>
        <p:spPr>
          <a:xfrm>
            <a:off x="2105963" y="3429000"/>
            <a:ext cx="6824677" cy="3296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 на річну дату балансу якщо є ознаки зменшення корисності активів (фізичне пошкодження/негативних змін у середовищі роботи підприємства). Мета – запобігти завищенню вартості ОЗ у ФЗ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Розрахуйте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очікуване відшкодування активів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(ОВА): найбільша сума – чиста вартість реалізації або теперішня вартість майбутніх чистих грошових надходжень. Експерт не потрібен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ОВА&lt;ЗВ – втрати від зменшення корисності (Д-т 972-К-т 131)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1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7CB4E-6086-90EE-C9AE-25158D3D6D22}"/>
              </a:ext>
            </a:extLst>
          </p:cNvPr>
          <p:cNvSpPr txBox="1"/>
          <p:nvPr/>
        </p:nvSpPr>
        <p:spPr>
          <a:xfrm>
            <a:off x="3176938" y="194310"/>
            <a:ext cx="2790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Переоцінка ОЗ</a:t>
            </a:r>
            <a:endParaRPr lang="ru-UA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CEA5F-49D3-EEEB-A7AA-904ABA3E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5855">
            <a:off x="163360" y="1157487"/>
            <a:ext cx="1620682" cy="122401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8CF731F-21A2-DE20-24F6-81735E1984CA}"/>
              </a:ext>
            </a:extLst>
          </p:cNvPr>
          <p:cNvSpPr/>
          <p:nvPr/>
        </p:nvSpPr>
        <p:spPr>
          <a:xfrm>
            <a:off x="1947402" y="858520"/>
            <a:ext cx="6983238" cy="22927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Проводять за ініціативою підприємства якщо ЗВ суттєво відрізняється від справедливої вартості (СВ).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Поріг суттєвості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пропишіть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наказі про ОП. Орієнтуйтесь на п. 34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Методрекомендацій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обліку ОЗ № 561. </a:t>
            </a:r>
          </a:p>
          <a:p>
            <a:r>
              <a:rPr lang="uk-UA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СВ визначає лише експерт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Переоцінювати доведеться усю групу ОЗ, до якої входить об'єкт та на кожну дату балансу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9AB975-2EEF-E986-75DE-88CAEB661DC7}"/>
              </a:ext>
            </a:extLst>
          </p:cNvPr>
          <p:cNvSpPr/>
          <p:nvPr/>
        </p:nvSpPr>
        <p:spPr>
          <a:xfrm>
            <a:off x="375920" y="3429000"/>
            <a:ext cx="1432560" cy="2976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НП(С)БО 7 «Основні засоби»</a:t>
            </a: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E26FC02-5AB0-1757-BBAE-E43A7D9E60E5}"/>
              </a:ext>
            </a:extLst>
          </p:cNvPr>
          <p:cNvSpPr/>
          <p:nvPr/>
        </p:nvSpPr>
        <p:spPr>
          <a:xfrm>
            <a:off x="1798320" y="4754880"/>
            <a:ext cx="307643" cy="62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4EF3FA-F4FD-844C-055A-3BA2A83582C4}"/>
              </a:ext>
            </a:extLst>
          </p:cNvPr>
          <p:cNvSpPr/>
          <p:nvPr/>
        </p:nvSpPr>
        <p:spPr>
          <a:xfrm>
            <a:off x="2105963" y="3733800"/>
            <a:ext cx="6824677" cy="2677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Врахуйте вимоги оновленого п. 17 НП(С)БО 7 щодо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замортизованих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ОЗ: встановіть ЛВ → дійте за загальною процедурою </a:t>
            </a:r>
          </a:p>
          <a:p>
            <a:pPr algn="just"/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вже проводили переоцінку  і  наказ про ОП передбачає щорічне списання сальдо рахунку 411 «Дооцінка (уцінка) ОЗ»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сумі амортизації переоцінених ОЗ → 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бухдовідка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проведенням: Д-т 411-К-т 441 «Прибуток нерозподілений»</a:t>
            </a:r>
            <a:endParaRPr lang="ru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9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2332</TotalTime>
  <Words>2556</Words>
  <Application>Microsoft Office PowerPoint</Application>
  <PresentationFormat>Экран (4:3)</PresentationFormat>
  <Paragraphs>239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Олена Озерова</cp:lastModifiedBy>
  <cp:revision>386</cp:revision>
  <dcterms:created xsi:type="dcterms:W3CDTF">2016-11-18T14:12:19Z</dcterms:created>
  <dcterms:modified xsi:type="dcterms:W3CDTF">2022-12-19T12:43:31Z</dcterms:modified>
</cp:coreProperties>
</file>