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3" r:id="rId34"/>
    <p:sldId id="292" r:id="rId35"/>
    <p:sldId id="295" r:id="rId36"/>
    <p:sldId id="294" r:id="rId37"/>
    <p:sldId id="296" r:id="rId38"/>
    <p:sldId id="297" r:id="rId39"/>
    <p:sldId id="298" r:id="rId40"/>
    <p:sldId id="299" r:id="rId41"/>
    <p:sldId id="307" r:id="rId42"/>
    <p:sldId id="308" r:id="rId43"/>
    <p:sldId id="309" r:id="rId44"/>
    <p:sldId id="310" r:id="rId45"/>
    <p:sldId id="300" r:id="rId46"/>
    <p:sldId id="301" r:id="rId47"/>
    <p:sldId id="302" r:id="rId48"/>
    <p:sldId id="303" r:id="rId49"/>
    <p:sldId id="304" r:id="rId50"/>
    <p:sldId id="30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B6"/>
    <a:srgbClr val="006CFF"/>
    <a:srgbClr val="97000B"/>
    <a:srgbClr val="F9D600"/>
    <a:srgbClr val="324057"/>
    <a:srgbClr val="007CCE"/>
    <a:srgbClr val="2A1255"/>
    <a:srgbClr val="A58C51"/>
    <a:srgbClr val="213969"/>
    <a:srgbClr val="3323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42" autoAdjust="0"/>
  </p:normalViewPr>
  <p:slideViewPr>
    <p:cSldViewPr snapToGrid="0">
      <p:cViewPr varScale="1">
        <p:scale>
          <a:sx n="59" d="100"/>
          <a:sy n="59" d="100"/>
        </p:scale>
        <p:origin x="924" y="56"/>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355C5-87A6-4C4A-8D5F-9A59A7AD0B24}" type="doc">
      <dgm:prSet loTypeId="urn:microsoft.com/office/officeart/2005/8/layout/hierarchy3" loCatId="list" qsTypeId="urn:microsoft.com/office/officeart/2005/8/quickstyle/simple1" qsCatId="simple" csTypeId="urn:microsoft.com/office/officeart/2005/8/colors/accent1_1" csCatId="accent1" phldr="1"/>
      <dgm:spPr/>
      <dgm:t>
        <a:bodyPr/>
        <a:lstStyle/>
        <a:p>
          <a:endParaRPr lang="ru-UA"/>
        </a:p>
      </dgm:t>
    </dgm:pt>
    <dgm:pt modelId="{D91943B1-CC3A-4D18-A2D5-2FF1FB57984A}">
      <dgm:prSet phldrT="[Текст]" custT="1"/>
      <dgm:spPr/>
      <dgm:t>
        <a:bodyPr/>
        <a:lstStyle/>
        <a:p>
          <a:pPr>
            <a:lnSpc>
              <a:spcPct val="100000"/>
            </a:lnSpc>
            <a:spcAft>
              <a:spcPts val="0"/>
            </a:spcAft>
          </a:pPr>
          <a:r>
            <a:rPr lang="uk-UA" sz="2400" b="1" dirty="0" err="1"/>
            <a:t>Бухдохід</a:t>
          </a:r>
          <a:r>
            <a:rPr lang="uk-UA" sz="2400" b="1" baseline="0" dirty="0"/>
            <a:t> за 2022 рік перевищив 40 млн грн </a:t>
          </a:r>
          <a:endParaRPr lang="uk-UA" sz="2400" b="1" dirty="0"/>
        </a:p>
      </dgm:t>
    </dgm:pt>
    <dgm:pt modelId="{153B84FC-D43C-49C3-A8E7-F5C60E62C87F}" type="parTrans" cxnId="{AF5B9968-7449-4AD9-BB3D-7A4ABBBC6231}">
      <dgm:prSet/>
      <dgm:spPr/>
      <dgm:t>
        <a:bodyPr/>
        <a:lstStyle/>
        <a:p>
          <a:endParaRPr lang="ru-UA"/>
        </a:p>
      </dgm:t>
    </dgm:pt>
    <dgm:pt modelId="{CC7537D2-8246-4102-B73D-E3815AFFC155}" type="sibTrans" cxnId="{AF5B9968-7449-4AD9-BB3D-7A4ABBBC6231}">
      <dgm:prSet/>
      <dgm:spPr/>
      <dgm:t>
        <a:bodyPr/>
        <a:lstStyle/>
        <a:p>
          <a:endParaRPr lang="ru-UA"/>
        </a:p>
      </dgm:t>
    </dgm:pt>
    <dgm:pt modelId="{A977D46C-50F7-4C5D-8B91-A75B5608AE33}">
      <dgm:prSet phldrT="[Текст]" custT="1"/>
      <dgm:spPr/>
      <dgm:t>
        <a:bodyPr/>
        <a:lstStyle/>
        <a:p>
          <a:r>
            <a:rPr lang="uk-UA" sz="2000" dirty="0"/>
            <a:t>Платник </a:t>
          </a:r>
          <a:r>
            <a:rPr lang="uk-UA" sz="2000" b="1" dirty="0"/>
            <a:t>обов'язково застосовує </a:t>
          </a:r>
          <a:r>
            <a:rPr lang="uk-UA" sz="2000" dirty="0"/>
            <a:t>коригувальні різниці при обчислені об'єкта оподаткування вже за результатами 2022 року  </a:t>
          </a:r>
          <a:endParaRPr lang="ru-UA" sz="2000" dirty="0"/>
        </a:p>
      </dgm:t>
    </dgm:pt>
    <dgm:pt modelId="{77788484-A9F3-4C01-8426-8710198B5305}" type="parTrans" cxnId="{B164279E-C8D0-4BE7-9061-6F9E47B6AF88}">
      <dgm:prSet/>
      <dgm:spPr/>
      <dgm:t>
        <a:bodyPr/>
        <a:lstStyle/>
        <a:p>
          <a:endParaRPr lang="ru-UA"/>
        </a:p>
      </dgm:t>
    </dgm:pt>
    <dgm:pt modelId="{B29006C4-7552-4340-9913-9271C11C11CB}" type="sibTrans" cxnId="{B164279E-C8D0-4BE7-9061-6F9E47B6AF88}">
      <dgm:prSet/>
      <dgm:spPr/>
      <dgm:t>
        <a:bodyPr/>
        <a:lstStyle/>
        <a:p>
          <a:endParaRPr lang="ru-UA"/>
        </a:p>
      </dgm:t>
    </dgm:pt>
    <dgm:pt modelId="{2754F16E-5CAF-4C10-AD29-DDC3E57B1308}">
      <dgm:prSet phldrT="[Текст]" custT="1"/>
      <dgm:spPr/>
      <dgm:t>
        <a:bodyPr/>
        <a:lstStyle/>
        <a:p>
          <a:pPr algn="l">
            <a:lnSpc>
              <a:spcPct val="90000"/>
            </a:lnSpc>
            <a:spcAft>
              <a:spcPct val="35000"/>
            </a:spcAft>
            <a:buNone/>
          </a:pPr>
          <a:endParaRPr lang="uk-UA" sz="2000" kern="1200" dirty="0">
            <a:latin typeface="Calibri" panose="020F0502020204030204"/>
            <a:ea typeface="+mn-ea"/>
            <a:cs typeface="+mn-cs"/>
          </a:endParaRPr>
        </a:p>
        <a:p>
          <a:pPr algn="l">
            <a:lnSpc>
              <a:spcPct val="90000"/>
            </a:lnSpc>
            <a:spcAft>
              <a:spcPct val="35000"/>
            </a:spcAft>
            <a:buNone/>
          </a:pPr>
          <a:endParaRPr lang="uk-UA" sz="2000" kern="1200" dirty="0">
            <a:latin typeface="Calibri" panose="020F0502020204030204"/>
            <a:ea typeface="+mn-ea"/>
            <a:cs typeface="+mn-cs"/>
          </a:endParaRPr>
        </a:p>
        <a:p>
          <a:pPr algn="l">
            <a:lnSpc>
              <a:spcPct val="100000"/>
            </a:lnSpc>
            <a:spcAft>
              <a:spcPts val="0"/>
            </a:spcAft>
            <a:buNone/>
          </a:pPr>
          <a:endParaRPr lang="uk-UA" sz="2000" kern="1200" dirty="0">
            <a:latin typeface="Calibri" panose="020F0502020204030204"/>
            <a:ea typeface="+mn-ea"/>
            <a:cs typeface="+mn-cs"/>
          </a:endParaRPr>
        </a:p>
        <a:p>
          <a:pPr algn="l">
            <a:lnSpc>
              <a:spcPct val="100000"/>
            </a:lnSpc>
            <a:spcAft>
              <a:spcPts val="0"/>
            </a:spcAft>
            <a:buNone/>
          </a:pPr>
          <a:r>
            <a:rPr lang="uk-UA" sz="2000" kern="1200" dirty="0">
              <a:latin typeface="Calibri" panose="020F0502020204030204"/>
              <a:ea typeface="+mn-ea"/>
              <a:cs typeface="+mn-cs"/>
            </a:rPr>
            <a:t>Для цього маєте:</a:t>
          </a:r>
        </a:p>
        <a:p>
          <a:pPr algn="l">
            <a:lnSpc>
              <a:spcPct val="100000"/>
            </a:lnSpc>
            <a:spcAft>
              <a:spcPts val="0"/>
            </a:spcAft>
            <a:buFont typeface="Arial" panose="020B0604020202020204" pitchFamily="34" charset="0"/>
            <a:buChar char="•"/>
          </a:pPr>
          <a:r>
            <a:rPr lang="uk-UA" sz="2000" kern="1200" dirty="0">
              <a:latin typeface="Calibri" panose="020F0502020204030204"/>
              <a:ea typeface="+mn-ea"/>
              <a:cs typeface="+mn-cs"/>
            </a:rPr>
            <a:t>1. оформити наказ про відмову від застосування різниць;</a:t>
          </a:r>
        </a:p>
        <a:p>
          <a:pPr algn="l">
            <a:lnSpc>
              <a:spcPct val="100000"/>
            </a:lnSpc>
            <a:spcAft>
              <a:spcPts val="0"/>
            </a:spcAft>
            <a:buFont typeface="Arial" panose="020B0604020202020204" pitchFamily="34" charset="0"/>
            <a:buChar char="•"/>
          </a:pPr>
          <a:r>
            <a:rPr lang="uk-UA" sz="2000" kern="1200" dirty="0">
              <a:latin typeface="Calibri" panose="020F0502020204030204"/>
              <a:ea typeface="+mn-ea"/>
              <a:cs typeface="+mn-cs"/>
            </a:rPr>
            <a:t>2. зробити відмітку в декларації за 2022 рік </a:t>
          </a:r>
        </a:p>
        <a:p>
          <a:pPr algn="l">
            <a:lnSpc>
              <a:spcPct val="90000"/>
            </a:lnSpc>
            <a:spcAft>
              <a:spcPct val="35000"/>
            </a:spcAft>
            <a:buFont typeface="Arial" panose="020B0604020202020204" pitchFamily="34" charset="0"/>
            <a:buChar char="•"/>
          </a:pPr>
          <a:r>
            <a:rPr lang="uk-UA" sz="2000" kern="1200" dirty="0">
              <a:latin typeface="Calibri" panose="020F0502020204030204"/>
              <a:ea typeface="+mn-ea"/>
              <a:cs typeface="+mn-cs"/>
            </a:rPr>
            <a:t> </a:t>
          </a:r>
        </a:p>
        <a:p>
          <a:pPr algn="l">
            <a:lnSpc>
              <a:spcPct val="90000"/>
            </a:lnSpc>
            <a:spcAft>
              <a:spcPct val="35000"/>
            </a:spcAft>
            <a:buFont typeface="Arial" panose="020B0604020202020204" pitchFamily="34" charset="0"/>
            <a:buChar char="•"/>
          </a:pPr>
          <a:r>
            <a:rPr lang="uk-UA" sz="2000" kern="1200" dirty="0">
              <a:latin typeface="Calibri" panose="020F0502020204030204"/>
              <a:ea typeface="+mn-ea"/>
              <a:cs typeface="+mn-cs"/>
            </a:rPr>
            <a:t> </a:t>
          </a:r>
        </a:p>
        <a:p>
          <a:pPr algn="ctr">
            <a:lnSpc>
              <a:spcPct val="90000"/>
            </a:lnSpc>
            <a:spcAft>
              <a:spcPct val="35000"/>
            </a:spcAft>
            <a:buNone/>
          </a:pPr>
          <a:endParaRPr lang="ru-UA" sz="2000" kern="1200" dirty="0">
            <a:latin typeface="Calibri" panose="020F0502020204030204"/>
            <a:ea typeface="+mn-ea"/>
            <a:cs typeface="+mn-cs"/>
          </a:endParaRPr>
        </a:p>
      </dgm:t>
    </dgm:pt>
    <dgm:pt modelId="{971529F9-8A00-480D-AE1D-947A99FBEB4A}" type="parTrans" cxnId="{09E73F80-2778-4F8E-B82C-6434E3BE0980}">
      <dgm:prSet/>
      <dgm:spPr/>
      <dgm:t>
        <a:bodyPr/>
        <a:lstStyle/>
        <a:p>
          <a:endParaRPr lang="ru-UA"/>
        </a:p>
      </dgm:t>
    </dgm:pt>
    <dgm:pt modelId="{9F032719-C62C-4DA0-B30B-76D6C1DBDF62}" type="sibTrans" cxnId="{09E73F80-2778-4F8E-B82C-6434E3BE0980}">
      <dgm:prSet/>
      <dgm:spPr/>
      <dgm:t>
        <a:bodyPr/>
        <a:lstStyle/>
        <a:p>
          <a:endParaRPr lang="ru-UA"/>
        </a:p>
      </dgm:t>
    </dgm:pt>
    <dgm:pt modelId="{E11CD887-37B5-4F1C-B5C0-39E4C800A69E}">
      <dgm:prSet phldrT="[Текст]" custT="1"/>
      <dgm:spPr/>
      <dgm:t>
        <a:bodyPr/>
        <a:lstStyle/>
        <a:p>
          <a:r>
            <a:rPr lang="uk-UA" sz="2000" kern="1200" dirty="0">
              <a:latin typeface="Calibri" panose="020F0502020204030204"/>
              <a:ea typeface="+mn-ea"/>
              <a:cs typeface="+mn-cs"/>
            </a:rPr>
            <a:t>Платник </a:t>
          </a:r>
          <a:r>
            <a:rPr lang="uk-UA" sz="2000" b="1" kern="1200" dirty="0">
              <a:latin typeface="Calibri" panose="020F0502020204030204"/>
              <a:ea typeface="+mn-ea"/>
              <a:cs typeface="+mn-cs"/>
            </a:rPr>
            <a:t>має право відмовитись</a:t>
          </a:r>
          <a:r>
            <a:rPr lang="uk-UA" sz="2000" kern="1200" dirty="0">
              <a:latin typeface="Calibri" panose="020F0502020204030204"/>
              <a:ea typeface="+mn-ea"/>
              <a:cs typeface="+mn-cs"/>
            </a:rPr>
            <a:t> від застосування коригувальних різниць вже в декларації за 2022 рік</a:t>
          </a:r>
          <a:endParaRPr lang="ru-UA" sz="2000" kern="1200" dirty="0">
            <a:latin typeface="Calibri" panose="020F0502020204030204"/>
            <a:ea typeface="+mn-ea"/>
            <a:cs typeface="+mn-cs"/>
          </a:endParaRPr>
        </a:p>
      </dgm:t>
    </dgm:pt>
    <dgm:pt modelId="{37118637-AB82-44FC-ACC2-737D6A89FF40}" type="sibTrans" cxnId="{141366C4-6875-4ECD-B4B6-7C14E880FCBE}">
      <dgm:prSet/>
      <dgm:spPr/>
      <dgm:t>
        <a:bodyPr/>
        <a:lstStyle/>
        <a:p>
          <a:endParaRPr lang="ru-UA"/>
        </a:p>
      </dgm:t>
    </dgm:pt>
    <dgm:pt modelId="{44F9EABB-1BB9-47FE-BC97-28DFE9AA4037}" type="parTrans" cxnId="{141366C4-6875-4ECD-B4B6-7C14E880FCBE}">
      <dgm:prSet/>
      <dgm:spPr/>
      <dgm:t>
        <a:bodyPr/>
        <a:lstStyle/>
        <a:p>
          <a:endParaRPr lang="ru-UA"/>
        </a:p>
      </dgm:t>
    </dgm:pt>
    <dgm:pt modelId="{2E6E9759-2F05-423F-879F-87E845082813}">
      <dgm:prSet phldrT="[Текст]" custT="1"/>
      <dgm:spPr/>
      <dgm:t>
        <a:bodyPr/>
        <a:lstStyle/>
        <a:p>
          <a:pPr>
            <a:spcAft>
              <a:spcPts val="0"/>
            </a:spcAft>
          </a:pPr>
          <a:r>
            <a:rPr lang="uk-UA" sz="2400" b="1"/>
            <a:t>Бухдохід</a:t>
          </a:r>
          <a:r>
            <a:rPr lang="uk-UA" sz="2400" b="1" baseline="0"/>
            <a:t> за 2022 рік </a:t>
          </a:r>
        </a:p>
        <a:p>
          <a:pPr>
            <a:spcAft>
              <a:spcPts val="0"/>
            </a:spcAft>
          </a:pPr>
          <a:r>
            <a:rPr lang="uk-UA" sz="2400" b="1" baseline="0"/>
            <a:t>НЕ перевищив 40 млн грн </a:t>
          </a:r>
          <a:endParaRPr lang="ru-UA" sz="2400" dirty="0"/>
        </a:p>
      </dgm:t>
    </dgm:pt>
    <dgm:pt modelId="{F8C04ADF-EEBB-420B-8CD1-006BC3B7274C}" type="sibTrans" cxnId="{4488FC63-7E14-46E4-8A42-B3FB75B25818}">
      <dgm:prSet/>
      <dgm:spPr/>
      <dgm:t>
        <a:bodyPr/>
        <a:lstStyle/>
        <a:p>
          <a:endParaRPr lang="ru-UA"/>
        </a:p>
      </dgm:t>
    </dgm:pt>
    <dgm:pt modelId="{6D8898CB-922B-4CBB-AB1D-E83CBFF2D844}" type="parTrans" cxnId="{4488FC63-7E14-46E4-8A42-B3FB75B25818}">
      <dgm:prSet/>
      <dgm:spPr/>
      <dgm:t>
        <a:bodyPr/>
        <a:lstStyle/>
        <a:p>
          <a:endParaRPr lang="ru-UA"/>
        </a:p>
      </dgm:t>
    </dgm:pt>
    <dgm:pt modelId="{63A86C87-EDBC-4B95-98D6-AC48F35AB661}" type="pres">
      <dgm:prSet presAssocID="{C42355C5-87A6-4C4A-8D5F-9A59A7AD0B24}" presName="diagram" presStyleCnt="0">
        <dgm:presLayoutVars>
          <dgm:chPref val="1"/>
          <dgm:dir/>
          <dgm:animOne val="branch"/>
          <dgm:animLvl val="lvl"/>
          <dgm:resizeHandles/>
        </dgm:presLayoutVars>
      </dgm:prSet>
      <dgm:spPr/>
    </dgm:pt>
    <dgm:pt modelId="{845B18FB-BC9D-47A5-AE7B-44071579F5F1}" type="pres">
      <dgm:prSet presAssocID="{D91943B1-CC3A-4D18-A2D5-2FF1FB57984A}" presName="root" presStyleCnt="0"/>
      <dgm:spPr/>
    </dgm:pt>
    <dgm:pt modelId="{07508762-5567-48D1-AE88-ADEC43458934}" type="pres">
      <dgm:prSet presAssocID="{D91943B1-CC3A-4D18-A2D5-2FF1FB57984A}" presName="rootComposite" presStyleCnt="0"/>
      <dgm:spPr/>
    </dgm:pt>
    <dgm:pt modelId="{09062CF3-19CB-4A58-A83E-E6B031148C8C}" type="pres">
      <dgm:prSet presAssocID="{D91943B1-CC3A-4D18-A2D5-2FF1FB57984A}" presName="rootText" presStyleLbl="node1" presStyleIdx="0" presStyleCnt="2" custScaleX="210822" custScaleY="66761" custLinFactNeighborX="4266" custLinFactNeighborY="-95"/>
      <dgm:spPr/>
    </dgm:pt>
    <dgm:pt modelId="{85B90541-B59B-4386-ACDE-6A25CDD9AD0F}" type="pres">
      <dgm:prSet presAssocID="{D91943B1-CC3A-4D18-A2D5-2FF1FB57984A}" presName="rootConnector" presStyleLbl="node1" presStyleIdx="0" presStyleCnt="2"/>
      <dgm:spPr/>
    </dgm:pt>
    <dgm:pt modelId="{14DFCBC9-E55D-447A-9063-5BF90892799D}" type="pres">
      <dgm:prSet presAssocID="{D91943B1-CC3A-4D18-A2D5-2FF1FB57984A}" presName="childShape" presStyleCnt="0"/>
      <dgm:spPr/>
    </dgm:pt>
    <dgm:pt modelId="{C14518ED-1B15-48A8-97AD-66E6F0FFD631}" type="pres">
      <dgm:prSet presAssocID="{77788484-A9F3-4C01-8426-8710198B5305}" presName="Name13" presStyleLbl="parChTrans1D2" presStyleIdx="0" presStyleCnt="3"/>
      <dgm:spPr/>
    </dgm:pt>
    <dgm:pt modelId="{1B8E17D2-4E3D-459B-B37A-BCC04E75A60F}" type="pres">
      <dgm:prSet presAssocID="{A977D46C-50F7-4C5D-8B91-A75B5608AE33}" presName="childText" presStyleLbl="bgAcc1" presStyleIdx="0" presStyleCnt="3" custScaleX="206137" custScaleY="128594">
        <dgm:presLayoutVars>
          <dgm:bulletEnabled val="1"/>
        </dgm:presLayoutVars>
      </dgm:prSet>
      <dgm:spPr/>
    </dgm:pt>
    <dgm:pt modelId="{232B1558-0CA8-4C11-BF96-42F84EFFB1A9}" type="pres">
      <dgm:prSet presAssocID="{2E6E9759-2F05-423F-879F-87E845082813}" presName="root" presStyleCnt="0"/>
      <dgm:spPr/>
    </dgm:pt>
    <dgm:pt modelId="{26B1D37B-4946-46C0-B4CF-8F115CADD465}" type="pres">
      <dgm:prSet presAssocID="{2E6E9759-2F05-423F-879F-87E845082813}" presName="rootComposite" presStyleCnt="0"/>
      <dgm:spPr/>
    </dgm:pt>
    <dgm:pt modelId="{421BB908-26E3-4A9A-9C04-50C89237BCEA}" type="pres">
      <dgm:prSet presAssocID="{2E6E9759-2F05-423F-879F-87E845082813}" presName="rootText" presStyleLbl="node1" presStyleIdx="1" presStyleCnt="2" custScaleX="229024" custScaleY="69093"/>
      <dgm:spPr/>
    </dgm:pt>
    <dgm:pt modelId="{9BAB141F-DC2F-4C64-9BED-EF6791ABC889}" type="pres">
      <dgm:prSet presAssocID="{2E6E9759-2F05-423F-879F-87E845082813}" presName="rootConnector" presStyleLbl="node1" presStyleIdx="1" presStyleCnt="2"/>
      <dgm:spPr/>
    </dgm:pt>
    <dgm:pt modelId="{D0CF57ED-CCB2-4E0F-8AD1-CB861C8DF858}" type="pres">
      <dgm:prSet presAssocID="{2E6E9759-2F05-423F-879F-87E845082813}" presName="childShape" presStyleCnt="0"/>
      <dgm:spPr/>
    </dgm:pt>
    <dgm:pt modelId="{910E8180-0B42-4C16-9A28-8ABB50E2BF1B}" type="pres">
      <dgm:prSet presAssocID="{44F9EABB-1BB9-47FE-BC97-28DFE9AA4037}" presName="Name13" presStyleLbl="parChTrans1D2" presStyleIdx="1" presStyleCnt="3"/>
      <dgm:spPr/>
    </dgm:pt>
    <dgm:pt modelId="{DC55C807-0113-498C-A188-DCABC0CDFE16}" type="pres">
      <dgm:prSet presAssocID="{E11CD887-37B5-4F1C-B5C0-39E4C800A69E}" presName="childText" presStyleLbl="bgAcc1" presStyleIdx="1" presStyleCnt="3" custScaleX="234757">
        <dgm:presLayoutVars>
          <dgm:bulletEnabled val="1"/>
        </dgm:presLayoutVars>
      </dgm:prSet>
      <dgm:spPr/>
    </dgm:pt>
    <dgm:pt modelId="{6EA6689E-C66B-4B9A-9CF3-62AFE03A51E7}" type="pres">
      <dgm:prSet presAssocID="{971529F9-8A00-480D-AE1D-947A99FBEB4A}" presName="Name13" presStyleLbl="parChTrans1D2" presStyleIdx="2" presStyleCnt="3"/>
      <dgm:spPr/>
    </dgm:pt>
    <dgm:pt modelId="{224BB018-0B40-4F0D-AD4C-164D9F35B3C7}" type="pres">
      <dgm:prSet presAssocID="{2754F16E-5CAF-4C10-AD29-DDC3E57B1308}" presName="childText" presStyleLbl="bgAcc1" presStyleIdx="2" presStyleCnt="3" custScaleX="239360" custScaleY="145481">
        <dgm:presLayoutVars>
          <dgm:bulletEnabled val="1"/>
        </dgm:presLayoutVars>
      </dgm:prSet>
      <dgm:spPr/>
    </dgm:pt>
  </dgm:ptLst>
  <dgm:cxnLst>
    <dgm:cxn modelId="{49657002-3DEE-4CA1-BBA9-4F983105B0D4}" type="presOf" srcId="{2E6E9759-2F05-423F-879F-87E845082813}" destId="{9BAB141F-DC2F-4C64-9BED-EF6791ABC889}" srcOrd="1" destOrd="0" presId="urn:microsoft.com/office/officeart/2005/8/layout/hierarchy3"/>
    <dgm:cxn modelId="{8E34750C-F041-4542-90C1-A1D64425CA78}" type="presOf" srcId="{A977D46C-50F7-4C5D-8B91-A75B5608AE33}" destId="{1B8E17D2-4E3D-459B-B37A-BCC04E75A60F}" srcOrd="0" destOrd="0" presId="urn:microsoft.com/office/officeart/2005/8/layout/hierarchy3"/>
    <dgm:cxn modelId="{37C94312-D258-4E80-9999-2B51DF64D6D3}" type="presOf" srcId="{2E6E9759-2F05-423F-879F-87E845082813}" destId="{421BB908-26E3-4A9A-9C04-50C89237BCEA}" srcOrd="0" destOrd="0" presId="urn:microsoft.com/office/officeart/2005/8/layout/hierarchy3"/>
    <dgm:cxn modelId="{C9C1C262-507F-4960-ADA4-2FD6CE5E1167}" type="presOf" srcId="{2754F16E-5CAF-4C10-AD29-DDC3E57B1308}" destId="{224BB018-0B40-4F0D-AD4C-164D9F35B3C7}" srcOrd="0" destOrd="0" presId="urn:microsoft.com/office/officeart/2005/8/layout/hierarchy3"/>
    <dgm:cxn modelId="{4488FC63-7E14-46E4-8A42-B3FB75B25818}" srcId="{C42355C5-87A6-4C4A-8D5F-9A59A7AD0B24}" destId="{2E6E9759-2F05-423F-879F-87E845082813}" srcOrd="1" destOrd="0" parTransId="{6D8898CB-922B-4CBB-AB1D-E83CBFF2D844}" sibTransId="{F8C04ADF-EEBB-420B-8CD1-006BC3B7274C}"/>
    <dgm:cxn modelId="{AF5B9968-7449-4AD9-BB3D-7A4ABBBC6231}" srcId="{C42355C5-87A6-4C4A-8D5F-9A59A7AD0B24}" destId="{D91943B1-CC3A-4D18-A2D5-2FF1FB57984A}" srcOrd="0" destOrd="0" parTransId="{153B84FC-D43C-49C3-A8E7-F5C60E62C87F}" sibTransId="{CC7537D2-8246-4102-B73D-E3815AFFC155}"/>
    <dgm:cxn modelId="{0A7B836A-5908-40E8-8CFA-826D1F5977C5}" type="presOf" srcId="{D91943B1-CC3A-4D18-A2D5-2FF1FB57984A}" destId="{85B90541-B59B-4386-ACDE-6A25CDD9AD0F}" srcOrd="1" destOrd="0" presId="urn:microsoft.com/office/officeart/2005/8/layout/hierarchy3"/>
    <dgm:cxn modelId="{09E73F80-2778-4F8E-B82C-6434E3BE0980}" srcId="{2E6E9759-2F05-423F-879F-87E845082813}" destId="{2754F16E-5CAF-4C10-AD29-DDC3E57B1308}" srcOrd="1" destOrd="0" parTransId="{971529F9-8A00-480D-AE1D-947A99FBEB4A}" sibTransId="{9F032719-C62C-4DA0-B30B-76D6C1DBDF62}"/>
    <dgm:cxn modelId="{2E38F189-7DCE-42EA-BB46-22B378A43996}" type="presOf" srcId="{E11CD887-37B5-4F1C-B5C0-39E4C800A69E}" destId="{DC55C807-0113-498C-A188-DCABC0CDFE16}" srcOrd="0" destOrd="0" presId="urn:microsoft.com/office/officeart/2005/8/layout/hierarchy3"/>
    <dgm:cxn modelId="{2215D399-27BD-4FC9-ADF4-EE58C12191A2}" type="presOf" srcId="{C42355C5-87A6-4C4A-8D5F-9A59A7AD0B24}" destId="{63A86C87-EDBC-4B95-98D6-AC48F35AB661}" srcOrd="0" destOrd="0" presId="urn:microsoft.com/office/officeart/2005/8/layout/hierarchy3"/>
    <dgm:cxn modelId="{B164279E-C8D0-4BE7-9061-6F9E47B6AF88}" srcId="{D91943B1-CC3A-4D18-A2D5-2FF1FB57984A}" destId="{A977D46C-50F7-4C5D-8B91-A75B5608AE33}" srcOrd="0" destOrd="0" parTransId="{77788484-A9F3-4C01-8426-8710198B5305}" sibTransId="{B29006C4-7552-4340-9913-9271C11C11CB}"/>
    <dgm:cxn modelId="{8757D8A0-3760-407C-9C8A-532951F9A19D}" type="presOf" srcId="{44F9EABB-1BB9-47FE-BC97-28DFE9AA4037}" destId="{910E8180-0B42-4C16-9A28-8ABB50E2BF1B}" srcOrd="0" destOrd="0" presId="urn:microsoft.com/office/officeart/2005/8/layout/hierarchy3"/>
    <dgm:cxn modelId="{7498C2B2-EF6F-49AA-ACD2-ED8108BA1BDB}" type="presOf" srcId="{D91943B1-CC3A-4D18-A2D5-2FF1FB57984A}" destId="{09062CF3-19CB-4A58-A83E-E6B031148C8C}" srcOrd="0" destOrd="0" presId="urn:microsoft.com/office/officeart/2005/8/layout/hierarchy3"/>
    <dgm:cxn modelId="{141366C4-6875-4ECD-B4B6-7C14E880FCBE}" srcId="{2E6E9759-2F05-423F-879F-87E845082813}" destId="{E11CD887-37B5-4F1C-B5C0-39E4C800A69E}" srcOrd="0" destOrd="0" parTransId="{44F9EABB-1BB9-47FE-BC97-28DFE9AA4037}" sibTransId="{37118637-AB82-44FC-ACC2-737D6A89FF40}"/>
    <dgm:cxn modelId="{C60AEFC6-7B1D-495C-8BDD-F150C14E8B0B}" type="presOf" srcId="{971529F9-8A00-480D-AE1D-947A99FBEB4A}" destId="{6EA6689E-C66B-4B9A-9CF3-62AFE03A51E7}" srcOrd="0" destOrd="0" presId="urn:microsoft.com/office/officeart/2005/8/layout/hierarchy3"/>
    <dgm:cxn modelId="{8D6BA3F7-97E2-4E7A-A96A-943CB655AABD}" type="presOf" srcId="{77788484-A9F3-4C01-8426-8710198B5305}" destId="{C14518ED-1B15-48A8-97AD-66E6F0FFD631}" srcOrd="0" destOrd="0" presId="urn:microsoft.com/office/officeart/2005/8/layout/hierarchy3"/>
    <dgm:cxn modelId="{052F4084-2067-4A0E-AFFF-671D16EF4484}" type="presParOf" srcId="{63A86C87-EDBC-4B95-98D6-AC48F35AB661}" destId="{845B18FB-BC9D-47A5-AE7B-44071579F5F1}" srcOrd="0" destOrd="0" presId="urn:microsoft.com/office/officeart/2005/8/layout/hierarchy3"/>
    <dgm:cxn modelId="{9B652F17-E3F5-400C-8312-FB174FB5CEEC}" type="presParOf" srcId="{845B18FB-BC9D-47A5-AE7B-44071579F5F1}" destId="{07508762-5567-48D1-AE88-ADEC43458934}" srcOrd="0" destOrd="0" presId="urn:microsoft.com/office/officeart/2005/8/layout/hierarchy3"/>
    <dgm:cxn modelId="{623D870E-4F0D-40AA-AA00-48C479E9538B}" type="presParOf" srcId="{07508762-5567-48D1-AE88-ADEC43458934}" destId="{09062CF3-19CB-4A58-A83E-E6B031148C8C}" srcOrd="0" destOrd="0" presId="urn:microsoft.com/office/officeart/2005/8/layout/hierarchy3"/>
    <dgm:cxn modelId="{B77029D4-FDF6-4931-98E7-8A74C28AE6F1}" type="presParOf" srcId="{07508762-5567-48D1-AE88-ADEC43458934}" destId="{85B90541-B59B-4386-ACDE-6A25CDD9AD0F}" srcOrd="1" destOrd="0" presId="urn:microsoft.com/office/officeart/2005/8/layout/hierarchy3"/>
    <dgm:cxn modelId="{3FA61AA7-00C0-46DD-B4C7-F416CD6068FA}" type="presParOf" srcId="{845B18FB-BC9D-47A5-AE7B-44071579F5F1}" destId="{14DFCBC9-E55D-447A-9063-5BF90892799D}" srcOrd="1" destOrd="0" presId="urn:microsoft.com/office/officeart/2005/8/layout/hierarchy3"/>
    <dgm:cxn modelId="{E6F7326F-A826-4CF8-A603-BE0206445A43}" type="presParOf" srcId="{14DFCBC9-E55D-447A-9063-5BF90892799D}" destId="{C14518ED-1B15-48A8-97AD-66E6F0FFD631}" srcOrd="0" destOrd="0" presId="urn:microsoft.com/office/officeart/2005/8/layout/hierarchy3"/>
    <dgm:cxn modelId="{B0E684BA-E0FE-4848-8809-9FFDA5CA0196}" type="presParOf" srcId="{14DFCBC9-E55D-447A-9063-5BF90892799D}" destId="{1B8E17D2-4E3D-459B-B37A-BCC04E75A60F}" srcOrd="1" destOrd="0" presId="urn:microsoft.com/office/officeart/2005/8/layout/hierarchy3"/>
    <dgm:cxn modelId="{A4A558C2-FF09-45B3-B948-498B1A55C381}" type="presParOf" srcId="{63A86C87-EDBC-4B95-98D6-AC48F35AB661}" destId="{232B1558-0CA8-4C11-BF96-42F84EFFB1A9}" srcOrd="1" destOrd="0" presId="urn:microsoft.com/office/officeart/2005/8/layout/hierarchy3"/>
    <dgm:cxn modelId="{920CF1D5-E480-47E0-9A51-314152CE23D0}" type="presParOf" srcId="{232B1558-0CA8-4C11-BF96-42F84EFFB1A9}" destId="{26B1D37B-4946-46C0-B4CF-8F115CADD465}" srcOrd="0" destOrd="0" presId="urn:microsoft.com/office/officeart/2005/8/layout/hierarchy3"/>
    <dgm:cxn modelId="{7101D9CC-5C87-47BE-8B56-56CD336BBFA9}" type="presParOf" srcId="{26B1D37B-4946-46C0-B4CF-8F115CADD465}" destId="{421BB908-26E3-4A9A-9C04-50C89237BCEA}" srcOrd="0" destOrd="0" presId="urn:microsoft.com/office/officeart/2005/8/layout/hierarchy3"/>
    <dgm:cxn modelId="{37E4C950-346D-45FF-A60A-F9766A35A58E}" type="presParOf" srcId="{26B1D37B-4946-46C0-B4CF-8F115CADD465}" destId="{9BAB141F-DC2F-4C64-9BED-EF6791ABC889}" srcOrd="1" destOrd="0" presId="urn:microsoft.com/office/officeart/2005/8/layout/hierarchy3"/>
    <dgm:cxn modelId="{A0106375-4B06-480D-96D6-C814004A2BE4}" type="presParOf" srcId="{232B1558-0CA8-4C11-BF96-42F84EFFB1A9}" destId="{D0CF57ED-CCB2-4E0F-8AD1-CB861C8DF858}" srcOrd="1" destOrd="0" presId="urn:microsoft.com/office/officeart/2005/8/layout/hierarchy3"/>
    <dgm:cxn modelId="{B61A1599-9136-4DF5-A647-7A2D8716F4AA}" type="presParOf" srcId="{D0CF57ED-CCB2-4E0F-8AD1-CB861C8DF858}" destId="{910E8180-0B42-4C16-9A28-8ABB50E2BF1B}" srcOrd="0" destOrd="0" presId="urn:microsoft.com/office/officeart/2005/8/layout/hierarchy3"/>
    <dgm:cxn modelId="{CD2EAA19-8EDD-4FAF-8631-7FA82D631597}" type="presParOf" srcId="{D0CF57ED-CCB2-4E0F-8AD1-CB861C8DF858}" destId="{DC55C807-0113-498C-A188-DCABC0CDFE16}" srcOrd="1" destOrd="0" presId="urn:microsoft.com/office/officeart/2005/8/layout/hierarchy3"/>
    <dgm:cxn modelId="{8D0A825D-5C4A-46D4-A9C8-7D510EE310FF}" type="presParOf" srcId="{D0CF57ED-CCB2-4E0F-8AD1-CB861C8DF858}" destId="{6EA6689E-C66B-4B9A-9CF3-62AFE03A51E7}" srcOrd="2" destOrd="0" presId="urn:microsoft.com/office/officeart/2005/8/layout/hierarchy3"/>
    <dgm:cxn modelId="{D12A36A4-AA94-4756-A655-FC9110490D61}" type="presParOf" srcId="{D0CF57ED-CCB2-4E0F-8AD1-CB861C8DF858}" destId="{224BB018-0B40-4F0D-AD4C-164D9F35B3C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62CF3-19CB-4A58-A83E-E6B031148C8C}">
      <dsp:nvSpPr>
        <dsp:cNvPr id="0" name=""/>
        <dsp:cNvSpPr/>
      </dsp:nvSpPr>
      <dsp:spPr>
        <a:xfrm>
          <a:off x="496289" y="861"/>
          <a:ext cx="4730360" cy="748981"/>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100000"/>
            </a:lnSpc>
            <a:spcBef>
              <a:spcPct val="0"/>
            </a:spcBef>
            <a:spcAft>
              <a:spcPts val="0"/>
            </a:spcAft>
            <a:buNone/>
          </a:pPr>
          <a:r>
            <a:rPr lang="uk-UA" sz="2400" b="1" kern="1200" dirty="0" err="1"/>
            <a:t>Бухдохід</a:t>
          </a:r>
          <a:r>
            <a:rPr lang="uk-UA" sz="2400" b="1" kern="1200" baseline="0" dirty="0"/>
            <a:t> за 2022 рік перевищив 40 млн грн </a:t>
          </a:r>
          <a:endParaRPr lang="uk-UA" sz="2400" b="1" kern="1200" dirty="0"/>
        </a:p>
      </dsp:txBody>
      <dsp:txXfrm>
        <a:off x="518226" y="22798"/>
        <a:ext cx="4686486" cy="705107"/>
      </dsp:txXfrm>
    </dsp:sp>
    <dsp:sp modelId="{C14518ED-1B15-48A8-97AD-66E6F0FFD631}">
      <dsp:nvSpPr>
        <dsp:cNvPr id="0" name=""/>
        <dsp:cNvSpPr/>
      </dsp:nvSpPr>
      <dsp:spPr>
        <a:xfrm>
          <a:off x="969325" y="749843"/>
          <a:ext cx="377316" cy="1002875"/>
        </a:xfrm>
        <a:custGeom>
          <a:avLst/>
          <a:gdLst/>
          <a:ahLst/>
          <a:cxnLst/>
          <a:rect l="0" t="0" r="0" b="0"/>
          <a:pathLst>
            <a:path>
              <a:moveTo>
                <a:pt x="0" y="0"/>
              </a:moveTo>
              <a:lnTo>
                <a:pt x="0" y="1002875"/>
              </a:lnTo>
              <a:lnTo>
                <a:pt x="377316" y="1002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8E17D2-4E3D-459B-B37A-BCC04E75A60F}">
      <dsp:nvSpPr>
        <dsp:cNvPr id="0" name=""/>
        <dsp:cNvSpPr/>
      </dsp:nvSpPr>
      <dsp:spPr>
        <a:xfrm>
          <a:off x="1346642" y="1031380"/>
          <a:ext cx="3700192" cy="14426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Платник </a:t>
          </a:r>
          <a:r>
            <a:rPr lang="uk-UA" sz="2000" b="1" kern="1200" dirty="0"/>
            <a:t>обов'язково застосовує </a:t>
          </a:r>
          <a:r>
            <a:rPr lang="uk-UA" sz="2000" kern="1200" dirty="0"/>
            <a:t>коригувальні різниці при обчислені об'єкта оподаткування вже за результатами 2022 року  </a:t>
          </a:r>
          <a:endParaRPr lang="ru-UA" sz="2000" kern="1200" dirty="0"/>
        </a:p>
      </dsp:txBody>
      <dsp:txXfrm>
        <a:off x="1388897" y="1073635"/>
        <a:ext cx="3615682" cy="1358166"/>
      </dsp:txXfrm>
    </dsp:sp>
    <dsp:sp modelId="{421BB908-26E3-4A9A-9C04-50C89237BCEA}">
      <dsp:nvSpPr>
        <dsp:cNvPr id="0" name=""/>
        <dsp:cNvSpPr/>
      </dsp:nvSpPr>
      <dsp:spPr>
        <a:xfrm>
          <a:off x="5691873" y="1927"/>
          <a:ext cx="5138771" cy="7751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ts val="0"/>
            </a:spcAft>
            <a:buNone/>
          </a:pPr>
          <a:r>
            <a:rPr lang="uk-UA" sz="2400" b="1" kern="1200"/>
            <a:t>Бухдохід</a:t>
          </a:r>
          <a:r>
            <a:rPr lang="uk-UA" sz="2400" b="1" kern="1200" baseline="0"/>
            <a:t> за 2022 рік </a:t>
          </a:r>
        </a:p>
        <a:p>
          <a:pPr marL="0" lvl="0" indent="0" algn="ctr" defTabSz="1066800">
            <a:lnSpc>
              <a:spcPct val="90000"/>
            </a:lnSpc>
            <a:spcBef>
              <a:spcPct val="0"/>
            </a:spcBef>
            <a:spcAft>
              <a:spcPts val="0"/>
            </a:spcAft>
            <a:buNone/>
          </a:pPr>
          <a:r>
            <a:rPr lang="uk-UA" sz="2400" b="1" kern="1200" baseline="0"/>
            <a:t>НЕ перевищив 40 млн грн </a:t>
          </a:r>
          <a:endParaRPr lang="ru-UA" sz="2400" kern="1200" dirty="0"/>
        </a:p>
      </dsp:txBody>
      <dsp:txXfrm>
        <a:off x="5714576" y="24630"/>
        <a:ext cx="5093365" cy="729738"/>
      </dsp:txXfrm>
    </dsp:sp>
    <dsp:sp modelId="{910E8180-0B42-4C16-9A28-8ABB50E2BF1B}">
      <dsp:nvSpPr>
        <dsp:cNvPr id="0" name=""/>
        <dsp:cNvSpPr/>
      </dsp:nvSpPr>
      <dsp:spPr>
        <a:xfrm>
          <a:off x="6205750" y="777071"/>
          <a:ext cx="513877" cy="841413"/>
        </a:xfrm>
        <a:custGeom>
          <a:avLst/>
          <a:gdLst/>
          <a:ahLst/>
          <a:cxnLst/>
          <a:rect l="0" t="0" r="0" b="0"/>
          <a:pathLst>
            <a:path>
              <a:moveTo>
                <a:pt x="0" y="0"/>
              </a:moveTo>
              <a:lnTo>
                <a:pt x="0" y="841413"/>
              </a:lnTo>
              <a:lnTo>
                <a:pt x="513877" y="8414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55C807-0113-498C-A188-DCABC0CDFE16}">
      <dsp:nvSpPr>
        <dsp:cNvPr id="0" name=""/>
        <dsp:cNvSpPr/>
      </dsp:nvSpPr>
      <dsp:spPr>
        <a:xfrm>
          <a:off x="6719627" y="1057542"/>
          <a:ext cx="4213925" cy="1121885"/>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uk-UA" sz="2000" kern="1200" dirty="0">
              <a:latin typeface="Calibri" panose="020F0502020204030204"/>
              <a:ea typeface="+mn-ea"/>
              <a:cs typeface="+mn-cs"/>
            </a:rPr>
            <a:t>Платник </a:t>
          </a:r>
          <a:r>
            <a:rPr lang="uk-UA" sz="2000" b="1" kern="1200" dirty="0">
              <a:latin typeface="Calibri" panose="020F0502020204030204"/>
              <a:ea typeface="+mn-ea"/>
              <a:cs typeface="+mn-cs"/>
            </a:rPr>
            <a:t>має право відмовитись</a:t>
          </a:r>
          <a:r>
            <a:rPr lang="uk-UA" sz="2000" kern="1200" dirty="0">
              <a:latin typeface="Calibri" panose="020F0502020204030204"/>
              <a:ea typeface="+mn-ea"/>
              <a:cs typeface="+mn-cs"/>
            </a:rPr>
            <a:t> від застосування коригувальних різниць вже в декларації за 2022 рік</a:t>
          </a:r>
          <a:endParaRPr lang="ru-UA" sz="2000" kern="1200" dirty="0">
            <a:latin typeface="Calibri" panose="020F0502020204030204"/>
            <a:ea typeface="+mn-ea"/>
            <a:cs typeface="+mn-cs"/>
          </a:endParaRPr>
        </a:p>
      </dsp:txBody>
      <dsp:txXfrm>
        <a:off x="6752486" y="1090401"/>
        <a:ext cx="4148207" cy="1056167"/>
      </dsp:txXfrm>
    </dsp:sp>
    <dsp:sp modelId="{6EA6689E-C66B-4B9A-9CF3-62AFE03A51E7}">
      <dsp:nvSpPr>
        <dsp:cNvPr id="0" name=""/>
        <dsp:cNvSpPr/>
      </dsp:nvSpPr>
      <dsp:spPr>
        <a:xfrm>
          <a:off x="6205750" y="777071"/>
          <a:ext cx="513877" cy="2498892"/>
        </a:xfrm>
        <a:custGeom>
          <a:avLst/>
          <a:gdLst/>
          <a:ahLst/>
          <a:cxnLst/>
          <a:rect l="0" t="0" r="0" b="0"/>
          <a:pathLst>
            <a:path>
              <a:moveTo>
                <a:pt x="0" y="0"/>
              </a:moveTo>
              <a:lnTo>
                <a:pt x="0" y="2498892"/>
              </a:lnTo>
              <a:lnTo>
                <a:pt x="513877" y="24988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4BB018-0B40-4F0D-AD4C-164D9F35B3C7}">
      <dsp:nvSpPr>
        <dsp:cNvPr id="0" name=""/>
        <dsp:cNvSpPr/>
      </dsp:nvSpPr>
      <dsp:spPr>
        <a:xfrm>
          <a:off x="6719627" y="2459899"/>
          <a:ext cx="4296550" cy="163212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endParaRPr lang="uk-UA" sz="2000" kern="1200" dirty="0">
            <a:latin typeface="Calibri" panose="020F0502020204030204"/>
            <a:ea typeface="+mn-ea"/>
            <a:cs typeface="+mn-cs"/>
          </a:endParaRPr>
        </a:p>
        <a:p>
          <a:pPr marL="0" lvl="0" indent="0" algn="l" defTabSz="889000">
            <a:lnSpc>
              <a:spcPct val="90000"/>
            </a:lnSpc>
            <a:spcBef>
              <a:spcPct val="0"/>
            </a:spcBef>
            <a:spcAft>
              <a:spcPct val="35000"/>
            </a:spcAft>
            <a:buNone/>
          </a:pPr>
          <a:endParaRPr lang="uk-UA" sz="2000" kern="1200" dirty="0">
            <a:latin typeface="Calibri" panose="020F0502020204030204"/>
            <a:ea typeface="+mn-ea"/>
            <a:cs typeface="+mn-cs"/>
          </a:endParaRPr>
        </a:p>
        <a:p>
          <a:pPr marL="0" lvl="0" indent="0" algn="l" defTabSz="889000">
            <a:lnSpc>
              <a:spcPct val="100000"/>
            </a:lnSpc>
            <a:spcBef>
              <a:spcPct val="0"/>
            </a:spcBef>
            <a:spcAft>
              <a:spcPts val="0"/>
            </a:spcAft>
            <a:buNone/>
          </a:pPr>
          <a:endParaRPr lang="uk-UA" sz="2000" kern="1200" dirty="0">
            <a:latin typeface="Calibri" panose="020F0502020204030204"/>
            <a:ea typeface="+mn-ea"/>
            <a:cs typeface="+mn-cs"/>
          </a:endParaRPr>
        </a:p>
        <a:p>
          <a:pPr marL="0" lvl="0" indent="0" algn="l" defTabSz="889000">
            <a:lnSpc>
              <a:spcPct val="100000"/>
            </a:lnSpc>
            <a:spcBef>
              <a:spcPct val="0"/>
            </a:spcBef>
            <a:spcAft>
              <a:spcPts val="0"/>
            </a:spcAft>
            <a:buNone/>
          </a:pPr>
          <a:r>
            <a:rPr lang="uk-UA" sz="2000" kern="1200" dirty="0">
              <a:latin typeface="Calibri" panose="020F0502020204030204"/>
              <a:ea typeface="+mn-ea"/>
              <a:cs typeface="+mn-cs"/>
            </a:rPr>
            <a:t>Для цього маєте:</a:t>
          </a:r>
        </a:p>
        <a:p>
          <a:pPr marL="0" lvl="0" indent="0" algn="l" defTabSz="889000">
            <a:lnSpc>
              <a:spcPct val="100000"/>
            </a:lnSpc>
            <a:spcBef>
              <a:spcPct val="0"/>
            </a:spcBef>
            <a:spcAft>
              <a:spcPts val="0"/>
            </a:spcAft>
            <a:buFont typeface="Arial" panose="020B0604020202020204" pitchFamily="34" charset="0"/>
            <a:buNone/>
          </a:pPr>
          <a:r>
            <a:rPr lang="uk-UA" sz="2000" kern="1200" dirty="0">
              <a:latin typeface="Calibri" panose="020F0502020204030204"/>
              <a:ea typeface="+mn-ea"/>
              <a:cs typeface="+mn-cs"/>
            </a:rPr>
            <a:t>1. оформити наказ про відмову від застосування різниць;</a:t>
          </a:r>
        </a:p>
        <a:p>
          <a:pPr marL="0" lvl="0" indent="0" algn="l" defTabSz="889000">
            <a:lnSpc>
              <a:spcPct val="100000"/>
            </a:lnSpc>
            <a:spcBef>
              <a:spcPct val="0"/>
            </a:spcBef>
            <a:spcAft>
              <a:spcPts val="0"/>
            </a:spcAft>
            <a:buFont typeface="Arial" panose="020B0604020202020204" pitchFamily="34" charset="0"/>
            <a:buNone/>
          </a:pPr>
          <a:r>
            <a:rPr lang="uk-UA" sz="2000" kern="1200" dirty="0">
              <a:latin typeface="Calibri" panose="020F0502020204030204"/>
              <a:ea typeface="+mn-ea"/>
              <a:cs typeface="+mn-cs"/>
            </a:rPr>
            <a:t>2. зробити відмітку в декларації за 2022 рік </a:t>
          </a:r>
        </a:p>
        <a:p>
          <a:pPr marL="0" lvl="0" indent="0" algn="l" defTabSz="889000">
            <a:lnSpc>
              <a:spcPct val="90000"/>
            </a:lnSpc>
            <a:spcBef>
              <a:spcPct val="0"/>
            </a:spcBef>
            <a:spcAft>
              <a:spcPct val="35000"/>
            </a:spcAft>
            <a:buFont typeface="Arial" panose="020B0604020202020204" pitchFamily="34" charset="0"/>
            <a:buNone/>
          </a:pPr>
          <a:r>
            <a:rPr lang="uk-UA" sz="2000" kern="1200" dirty="0">
              <a:latin typeface="Calibri" panose="020F0502020204030204"/>
              <a:ea typeface="+mn-ea"/>
              <a:cs typeface="+mn-cs"/>
            </a:rPr>
            <a:t> </a:t>
          </a:r>
        </a:p>
        <a:p>
          <a:pPr marL="0" lvl="0" indent="0" algn="l" defTabSz="889000">
            <a:lnSpc>
              <a:spcPct val="90000"/>
            </a:lnSpc>
            <a:spcBef>
              <a:spcPct val="0"/>
            </a:spcBef>
            <a:spcAft>
              <a:spcPct val="35000"/>
            </a:spcAft>
            <a:buFont typeface="Arial" panose="020B0604020202020204" pitchFamily="34" charset="0"/>
            <a:buNone/>
          </a:pPr>
          <a:r>
            <a:rPr lang="uk-UA" sz="2000" kern="1200" dirty="0">
              <a:latin typeface="Calibri" panose="020F0502020204030204"/>
              <a:ea typeface="+mn-ea"/>
              <a:cs typeface="+mn-cs"/>
            </a:rPr>
            <a:t> </a:t>
          </a:r>
        </a:p>
        <a:p>
          <a:pPr marL="0" lvl="0" indent="0" algn="ctr" defTabSz="889000">
            <a:lnSpc>
              <a:spcPct val="90000"/>
            </a:lnSpc>
            <a:spcBef>
              <a:spcPct val="0"/>
            </a:spcBef>
            <a:spcAft>
              <a:spcPct val="35000"/>
            </a:spcAft>
            <a:buNone/>
          </a:pPr>
          <a:endParaRPr lang="ru-UA" sz="2000" kern="1200" dirty="0">
            <a:latin typeface="Calibri" panose="020F0502020204030204"/>
            <a:ea typeface="+mn-ea"/>
            <a:cs typeface="+mn-cs"/>
          </a:endParaRPr>
        </a:p>
      </dsp:txBody>
      <dsp:txXfrm>
        <a:off x="6767430" y="2507702"/>
        <a:ext cx="4200944" cy="1536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8F8E8-5861-41D6-81F3-AAF6731B85B0}" type="datetimeFigureOut">
              <a:rPr lang="ru-UA" smtClean="0"/>
              <a:t>08.02.2023</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B3FB3-E31E-4D95-B899-10FF6C8D2DB3}" type="slidenum">
              <a:rPr lang="ru-UA" smtClean="0"/>
              <a:t>‹#›</a:t>
            </a:fld>
            <a:endParaRPr lang="ru-UA"/>
          </a:p>
        </p:txBody>
      </p:sp>
    </p:spTree>
    <p:extLst>
      <p:ext uri="{BB962C8B-B14F-4D97-AF65-F5344CB8AC3E}">
        <p14:creationId xmlns:p14="http://schemas.microsoft.com/office/powerpoint/2010/main" val="3189897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6CFB3FB3-E31E-4D95-B899-10FF6C8D2DB3}" type="slidenum">
              <a:rPr lang="ru-UA" smtClean="0"/>
              <a:t>31</a:t>
            </a:fld>
            <a:endParaRPr lang="ru-UA"/>
          </a:p>
        </p:txBody>
      </p:sp>
    </p:spTree>
    <p:extLst>
      <p:ext uri="{BB962C8B-B14F-4D97-AF65-F5344CB8AC3E}">
        <p14:creationId xmlns:p14="http://schemas.microsoft.com/office/powerpoint/2010/main" val="1312992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UA" dirty="0"/>
          </a:p>
        </p:txBody>
      </p:sp>
      <p:sp>
        <p:nvSpPr>
          <p:cNvPr id="4" name="Номер слайда 3"/>
          <p:cNvSpPr>
            <a:spLocks noGrp="1"/>
          </p:cNvSpPr>
          <p:nvPr>
            <p:ph type="sldNum" sz="quarter" idx="5"/>
          </p:nvPr>
        </p:nvSpPr>
        <p:spPr/>
        <p:txBody>
          <a:bodyPr/>
          <a:lstStyle/>
          <a:p>
            <a:fld id="{6CFB3FB3-E31E-4D95-B899-10FF6C8D2DB3}" type="slidenum">
              <a:rPr lang="ru-UA" smtClean="0"/>
              <a:t>39</a:t>
            </a:fld>
            <a:endParaRPr lang="ru-UA"/>
          </a:p>
        </p:txBody>
      </p:sp>
    </p:spTree>
    <p:extLst>
      <p:ext uri="{BB962C8B-B14F-4D97-AF65-F5344CB8AC3E}">
        <p14:creationId xmlns:p14="http://schemas.microsoft.com/office/powerpoint/2010/main" val="119930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433043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8244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10577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659041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BD9794-A4CC-42D0-9A65-24C6B9EF4076}" type="datetimeFigureOut">
              <a:rPr lang="en-US" smtClean="0"/>
              <a:t>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168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429254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948093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174748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617348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97733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DBD9794-A4CC-42D0-9A65-24C6B9EF4076}" type="datetimeFigureOut">
              <a:rPr lang="en-US" smtClean="0"/>
              <a:t>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290173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pic>
        <p:nvPicPr>
          <p:cNvPr id="7" name="Рисунок 6">
            <a:extLst>
              <a:ext uri="{FF2B5EF4-FFF2-40B4-BE49-F238E27FC236}">
                <a16:creationId xmlns:a16="http://schemas.microsoft.com/office/drawing/2014/main" id="{117C9604-49DD-7436-6E8D-FD6AB1632BE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42853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golovbuh.expertus.com.ua/npd-doc?npid=16510#876e0b9a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tax.gov.ua/data/material/000/519/630397/InfoList7_202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lv.tax.gov.ua/media-ark/news-ark/644042.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lv.tax.gov.ua/media-ark/news-ark/644926.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ax.gov.ua/data/material/000/006/58768/Forms_deklar.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a:extLst>
              <a:ext uri="{FF2B5EF4-FFF2-40B4-BE49-F238E27FC236}">
                <a16:creationId xmlns:a16="http://schemas.microsoft.com/office/drawing/2014/main" id="{A56A6954-6551-B51B-6887-5233EF25C2F8}"/>
              </a:ext>
            </a:extLst>
          </p:cNvPr>
          <p:cNvSpPr>
            <a:spLocks noGrp="1"/>
          </p:cNvSpPr>
          <p:nvPr>
            <p:ph type="ctrTitle"/>
          </p:nvPr>
        </p:nvSpPr>
        <p:spPr/>
        <p:txBody>
          <a:bodyPr>
            <a:normAutofit fontScale="90000"/>
          </a:bodyPr>
          <a:lstStyle/>
          <a:p>
            <a:br>
              <a:rPr lang="ru-RU" b="0" i="0" dirty="0">
                <a:solidFill>
                  <a:srgbClr val="000000"/>
                </a:solidFill>
                <a:effectLst/>
                <a:latin typeface="PT Sans" panose="020B0503020203020204" pitchFamily="34" charset="-52"/>
              </a:rPr>
            </a:br>
            <a:br>
              <a:rPr lang="ru-RU" b="0" i="0" dirty="0">
                <a:solidFill>
                  <a:srgbClr val="000000"/>
                </a:solidFill>
                <a:effectLst/>
                <a:latin typeface="PT Sans" panose="020B0503020203020204" pitchFamily="34" charset="-52"/>
              </a:rPr>
            </a:br>
            <a:br>
              <a:rPr lang="ru-RU" b="0" i="0" dirty="0">
                <a:solidFill>
                  <a:srgbClr val="000000"/>
                </a:solidFill>
                <a:effectLst/>
                <a:latin typeface="PT Sans" panose="020B0503020203020204" pitchFamily="34" charset="-52"/>
              </a:rPr>
            </a:br>
            <a:br>
              <a:rPr lang="ru-RU" b="0" i="0" dirty="0">
                <a:solidFill>
                  <a:srgbClr val="000000"/>
                </a:solidFill>
                <a:effectLst/>
                <a:latin typeface="PT Sans" panose="020B0503020203020204" pitchFamily="34" charset="-52"/>
              </a:rPr>
            </a:br>
            <a:r>
              <a:rPr lang="uk-UA" b="1" i="0" dirty="0">
                <a:solidFill>
                  <a:srgbClr val="0041B6"/>
                </a:solidFill>
                <a:effectLst/>
                <a:latin typeface="PT Sans" panose="020B0503020203020204" pitchFamily="34" charset="-52"/>
              </a:rPr>
              <a:t>Декларація з прибутку та </a:t>
            </a:r>
            <a:r>
              <a:rPr lang="uk-UA" b="1" i="0" dirty="0" err="1">
                <a:solidFill>
                  <a:srgbClr val="0041B6"/>
                </a:solidFill>
                <a:effectLst/>
                <a:latin typeface="PT Sans" panose="020B0503020203020204" pitchFamily="34" charset="-52"/>
              </a:rPr>
              <a:t>фінзвітність</a:t>
            </a:r>
            <a:r>
              <a:rPr lang="uk-UA" b="1" i="0" dirty="0">
                <a:solidFill>
                  <a:srgbClr val="0041B6"/>
                </a:solidFill>
                <a:effectLst/>
                <a:latin typeface="PT Sans" panose="020B0503020203020204" pitchFamily="34" charset="-52"/>
              </a:rPr>
              <a:t> за 2022 рік: подаємо без проблем</a:t>
            </a:r>
            <a:endParaRPr lang="uk-UA" b="1" dirty="0">
              <a:solidFill>
                <a:srgbClr val="0041B6"/>
              </a:solidFill>
            </a:endParaRPr>
          </a:p>
        </p:txBody>
      </p:sp>
      <p:sp>
        <p:nvSpPr>
          <p:cNvPr id="6" name="Подзаголовок 5">
            <a:extLst>
              <a:ext uri="{FF2B5EF4-FFF2-40B4-BE49-F238E27FC236}">
                <a16:creationId xmlns:a16="http://schemas.microsoft.com/office/drawing/2014/main" id="{4971F274-BD41-70B4-4C66-6ED8E9C49F30}"/>
              </a:ext>
            </a:extLst>
          </p:cNvPr>
          <p:cNvSpPr>
            <a:spLocks noGrp="1"/>
          </p:cNvSpPr>
          <p:nvPr>
            <p:ph type="subTitle" idx="1"/>
          </p:nvPr>
        </p:nvSpPr>
        <p:spPr>
          <a:xfrm>
            <a:off x="2716695" y="5073030"/>
            <a:ext cx="9144000" cy="1655762"/>
          </a:xfrm>
        </p:spPr>
        <p:txBody>
          <a:bodyPr/>
          <a:lstStyle/>
          <a:p>
            <a:endParaRPr lang="ru-RU" dirty="0"/>
          </a:p>
          <a:p>
            <a:pPr>
              <a:spcBef>
                <a:spcPts val="0"/>
              </a:spcBef>
            </a:pPr>
            <a:r>
              <a:rPr lang="uk-UA" b="1" dirty="0"/>
              <a:t>Альона Любанова, </a:t>
            </a:r>
          </a:p>
          <a:p>
            <a:pPr>
              <a:spcBef>
                <a:spcPts val="0"/>
              </a:spcBef>
            </a:pPr>
            <a:r>
              <a:rPr lang="uk-UA" b="1" dirty="0"/>
              <a:t>керівник групи експертів з обліку та оподаткування</a:t>
            </a:r>
          </a:p>
        </p:txBody>
      </p:sp>
    </p:spTree>
    <p:extLst>
      <p:ext uri="{BB962C8B-B14F-4D97-AF65-F5344CB8AC3E}">
        <p14:creationId xmlns:p14="http://schemas.microsoft.com/office/powerpoint/2010/main" val="248065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21C2A2-8290-5EAA-42DD-225FE69A7E19}"/>
              </a:ext>
            </a:extLst>
          </p:cNvPr>
          <p:cNvSpPr>
            <a:spLocks noGrp="1"/>
          </p:cNvSpPr>
          <p:nvPr>
            <p:ph type="title"/>
          </p:nvPr>
        </p:nvSpPr>
        <p:spPr/>
        <p:txBody>
          <a:bodyPr/>
          <a:lstStyle/>
          <a:p>
            <a:r>
              <a:rPr lang="uk-UA" b="1" dirty="0">
                <a:solidFill>
                  <a:srgbClr val="0041B6"/>
                </a:solidFill>
              </a:rPr>
              <a:t>Способи подання декларації </a:t>
            </a:r>
            <a:endParaRPr lang="ru-UA" b="1" dirty="0">
              <a:solidFill>
                <a:srgbClr val="0041B6"/>
              </a:solidFill>
            </a:endParaRPr>
          </a:p>
        </p:txBody>
      </p:sp>
      <p:sp>
        <p:nvSpPr>
          <p:cNvPr id="3" name="Объект 2">
            <a:extLst>
              <a:ext uri="{FF2B5EF4-FFF2-40B4-BE49-F238E27FC236}">
                <a16:creationId xmlns:a16="http://schemas.microsoft.com/office/drawing/2014/main" id="{A9342A58-EED6-CE6D-D1BD-45881297D72E}"/>
              </a:ext>
            </a:extLst>
          </p:cNvPr>
          <p:cNvSpPr>
            <a:spLocks noGrp="1"/>
          </p:cNvSpPr>
          <p:nvPr>
            <p:ph idx="1"/>
          </p:nvPr>
        </p:nvSpPr>
        <p:spPr/>
        <p:txBody>
          <a:bodyPr>
            <a:normAutofit fontScale="85000" lnSpcReduction="20000"/>
          </a:bodyPr>
          <a:lstStyle/>
          <a:p>
            <a:pPr marL="0" indent="0">
              <a:spcBef>
                <a:spcPts val="0"/>
              </a:spcBef>
              <a:buNone/>
            </a:pPr>
            <a:r>
              <a:rPr lang="uk-UA" dirty="0"/>
              <a:t>Спосіб подання декларації залежить від розміру підприємства — мікро-, мале, середнє чи велике. Величину підприємства визначають за статтею 2 Закону про бухоблік.</a:t>
            </a:r>
          </a:p>
          <a:p>
            <a:pPr marL="0" indent="0">
              <a:spcBef>
                <a:spcPts val="0"/>
              </a:spcBef>
              <a:buNone/>
            </a:pPr>
            <a:endParaRPr lang="uk-UA" b="1" dirty="0"/>
          </a:p>
          <a:p>
            <a:pPr marL="0" indent="0">
              <a:spcBef>
                <a:spcPts val="0"/>
              </a:spcBef>
              <a:buNone/>
            </a:pPr>
            <a:r>
              <a:rPr lang="uk-UA" b="1" dirty="0"/>
              <a:t>Мікропідприємства та малі </a:t>
            </a:r>
            <a:r>
              <a:rPr lang="uk-UA" dirty="0"/>
              <a:t>підприємства </a:t>
            </a:r>
            <a:r>
              <a:rPr lang="uk-UA" b="1" dirty="0"/>
              <a:t>можуть обрати </a:t>
            </a:r>
            <a:r>
              <a:rPr lang="uk-UA" dirty="0"/>
              <a:t>спосіб подання декларації:</a:t>
            </a:r>
          </a:p>
          <a:p>
            <a:pPr>
              <a:spcBef>
                <a:spcPts val="0"/>
              </a:spcBef>
            </a:pPr>
            <a:r>
              <a:rPr lang="uk-UA" dirty="0"/>
              <a:t>особисто або через уповноважену особу;</a:t>
            </a:r>
          </a:p>
          <a:p>
            <a:pPr>
              <a:spcBef>
                <a:spcPts val="0"/>
              </a:spcBef>
            </a:pPr>
            <a:r>
              <a:rPr lang="uk-UA" dirty="0"/>
              <a:t>поштою з повідомленням про вручення та описом вкладення (не пізніше ніж за п’ять днів до сплину граничного строку подання) (п. 49.5 ПК);</a:t>
            </a:r>
          </a:p>
          <a:p>
            <a:pPr>
              <a:spcBef>
                <a:spcPts val="0"/>
              </a:spcBef>
            </a:pPr>
            <a:r>
              <a:rPr lang="uk-UA" dirty="0"/>
              <a:t>засобами електронного зв’язку в електронній формі (не пізніше ніж сплине остання година дня, в якому спливає такий граничний строк, тобто до опівночі (п. 49.5 ПК).</a:t>
            </a:r>
          </a:p>
          <a:p>
            <a:pPr marL="0" indent="0">
              <a:spcBef>
                <a:spcPts val="0"/>
              </a:spcBef>
              <a:buNone/>
            </a:pPr>
            <a:endParaRPr lang="uk-UA" dirty="0"/>
          </a:p>
          <a:p>
            <a:pPr marL="0" indent="0">
              <a:spcBef>
                <a:spcPts val="0"/>
              </a:spcBef>
              <a:buNone/>
            </a:pPr>
            <a:r>
              <a:rPr lang="uk-UA" b="1" dirty="0"/>
              <a:t>Середні і великі </a:t>
            </a:r>
            <a:r>
              <a:rPr lang="uk-UA" dirty="0"/>
              <a:t>підприємства подають декларацію </a:t>
            </a:r>
            <a:r>
              <a:rPr lang="uk-UA" b="1" dirty="0">
                <a:solidFill>
                  <a:srgbClr val="0041B6"/>
                </a:solidFill>
              </a:rPr>
              <a:t>тільки в електронній формі </a:t>
            </a:r>
            <a:r>
              <a:rPr lang="uk-UA" dirty="0"/>
              <a:t>(п. 49.4 ПК)</a:t>
            </a:r>
          </a:p>
        </p:txBody>
      </p:sp>
    </p:spTree>
    <p:extLst>
      <p:ext uri="{BB962C8B-B14F-4D97-AF65-F5344CB8AC3E}">
        <p14:creationId xmlns:p14="http://schemas.microsoft.com/office/powerpoint/2010/main" val="354113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067682-2498-FB38-8F4D-269892B6ABDB}"/>
              </a:ext>
            </a:extLst>
          </p:cNvPr>
          <p:cNvSpPr>
            <a:spLocks noGrp="1"/>
          </p:cNvSpPr>
          <p:nvPr>
            <p:ph type="title"/>
          </p:nvPr>
        </p:nvSpPr>
        <p:spPr/>
        <p:txBody>
          <a:bodyPr/>
          <a:lstStyle/>
          <a:p>
            <a:r>
              <a:rPr lang="uk-UA" b="1" dirty="0">
                <a:solidFill>
                  <a:srgbClr val="0041B6"/>
                </a:solidFill>
              </a:rPr>
              <a:t>Пуста декларація: подавати чи ні </a:t>
            </a:r>
            <a:endParaRPr lang="ru-UA" b="1" dirty="0">
              <a:solidFill>
                <a:srgbClr val="0041B6"/>
              </a:solidFill>
            </a:endParaRPr>
          </a:p>
        </p:txBody>
      </p:sp>
      <p:sp>
        <p:nvSpPr>
          <p:cNvPr id="3" name="Объект 2">
            <a:extLst>
              <a:ext uri="{FF2B5EF4-FFF2-40B4-BE49-F238E27FC236}">
                <a16:creationId xmlns:a16="http://schemas.microsoft.com/office/drawing/2014/main" id="{D94D8F80-C929-88A8-3E7C-759706F7FE16}"/>
              </a:ext>
            </a:extLst>
          </p:cNvPr>
          <p:cNvSpPr>
            <a:spLocks noGrp="1"/>
          </p:cNvSpPr>
          <p:nvPr>
            <p:ph idx="1"/>
          </p:nvPr>
        </p:nvSpPr>
        <p:spPr/>
        <p:txBody>
          <a:bodyPr>
            <a:normAutofit fontScale="92500"/>
          </a:bodyPr>
          <a:lstStyle/>
          <a:p>
            <a:pPr marL="0" indent="0">
              <a:spcBef>
                <a:spcPts val="0"/>
              </a:spcBef>
              <a:buNone/>
            </a:pPr>
            <a:r>
              <a:rPr lang="az-Cyrl-AZ" sz="2400" dirty="0"/>
              <a:t>Платник податків зобов'язаний за кожний встановлений цим Кодексом звітний період, </a:t>
            </a:r>
            <a:r>
              <a:rPr lang="az-Cyrl-AZ" sz="2400" b="1" dirty="0"/>
              <a:t>в якому виникають об'єкти оподаткування, або у разі наявності показників, які підлягають декларуванню</a:t>
            </a:r>
            <a:r>
              <a:rPr lang="az-Cyrl-AZ" sz="2400" dirty="0"/>
              <a:t>, відповідно до вимог цього Кодексу подавати податкові декларації щодо кожного окремого податку, платником якого він є. Цей абзац застосовується до всіх платників податків, в тому числі платників, які перебувають на спрощеній системі оподаткування обліку та звітності. </a:t>
            </a:r>
            <a:endParaRPr lang="uk-UA" sz="2400" dirty="0"/>
          </a:p>
          <a:p>
            <a:pPr marL="0" indent="0" algn="r">
              <a:spcBef>
                <a:spcPts val="0"/>
              </a:spcBef>
              <a:buNone/>
            </a:pPr>
            <a:r>
              <a:rPr lang="uk-UA" sz="2400" dirty="0"/>
              <a:t>П. 49.2 ПК</a:t>
            </a:r>
          </a:p>
          <a:p>
            <a:pPr marL="0" indent="0" algn="r">
              <a:spcBef>
                <a:spcPts val="0"/>
              </a:spcBef>
              <a:buNone/>
            </a:pPr>
            <a:endParaRPr lang="az-Cyrl-AZ" sz="2400" dirty="0"/>
          </a:p>
          <a:p>
            <a:pPr marL="0" indent="0">
              <a:spcBef>
                <a:spcPts val="0"/>
              </a:spcBef>
              <a:buNone/>
            </a:pPr>
            <a:r>
              <a:rPr lang="az-Cyrl-AZ" sz="2400" dirty="0"/>
              <a:t>«Враховуючи, що для обрахунку об’єкта оподаткування використовуються дані бухгалтерського обліку та фінансової звітності, платники податку на прибуток підприємств зобов’язані подавати Декларацію за податкові (звітні) періоди, визначені ПКУ, разом з проміжною або річною фінансовою звітністю, </a:t>
            </a:r>
            <a:r>
              <a:rPr lang="az-Cyrl-AZ" sz="2400" b="1" dirty="0"/>
              <a:t>незалежно від показників, які відображені у такій фінансовій звітності</a:t>
            </a:r>
            <a:r>
              <a:rPr lang="az-Cyrl-AZ" sz="2400" dirty="0"/>
              <a:t>»</a:t>
            </a:r>
          </a:p>
          <a:p>
            <a:pPr marL="0" indent="0" algn="r">
              <a:spcBef>
                <a:spcPts val="0"/>
              </a:spcBef>
              <a:buNone/>
            </a:pPr>
            <a:r>
              <a:rPr lang="az-Cyrl-AZ" sz="2400" dirty="0"/>
              <a:t>ЗІР, підкатегорія 102.20.02</a:t>
            </a:r>
            <a:endParaRPr lang="uk-UA" sz="2400" dirty="0"/>
          </a:p>
        </p:txBody>
      </p:sp>
    </p:spTree>
    <p:extLst>
      <p:ext uri="{BB962C8B-B14F-4D97-AF65-F5344CB8AC3E}">
        <p14:creationId xmlns:p14="http://schemas.microsoft.com/office/powerpoint/2010/main" val="118528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2CE9AF-29A4-FF34-ED7F-72D6A070807B}"/>
              </a:ext>
            </a:extLst>
          </p:cNvPr>
          <p:cNvSpPr>
            <a:spLocks noGrp="1"/>
          </p:cNvSpPr>
          <p:nvPr>
            <p:ph type="title"/>
          </p:nvPr>
        </p:nvSpPr>
        <p:spPr/>
        <p:txBody>
          <a:bodyPr/>
          <a:lstStyle/>
          <a:p>
            <a:r>
              <a:rPr lang="uk-UA" b="1" dirty="0">
                <a:solidFill>
                  <a:srgbClr val="0041B6"/>
                </a:solidFill>
              </a:rPr>
              <a:t>Пуста декларація: подавати чи ні </a:t>
            </a:r>
            <a:endParaRPr lang="ru-UA" dirty="0"/>
          </a:p>
        </p:txBody>
      </p:sp>
      <p:sp>
        <p:nvSpPr>
          <p:cNvPr id="3" name="Объект 2">
            <a:extLst>
              <a:ext uri="{FF2B5EF4-FFF2-40B4-BE49-F238E27FC236}">
                <a16:creationId xmlns:a16="http://schemas.microsoft.com/office/drawing/2014/main" id="{F40FD6E8-C0F6-07BD-4B55-CA42A295C2D1}"/>
              </a:ext>
            </a:extLst>
          </p:cNvPr>
          <p:cNvSpPr>
            <a:spLocks noGrp="1"/>
          </p:cNvSpPr>
          <p:nvPr>
            <p:ph idx="1"/>
          </p:nvPr>
        </p:nvSpPr>
        <p:spPr/>
        <p:txBody>
          <a:bodyPr/>
          <a:lstStyle/>
          <a:p>
            <a:pPr marL="0" indent="0">
              <a:buNone/>
            </a:pPr>
            <a:endParaRPr lang="uk-UA" dirty="0"/>
          </a:p>
          <a:p>
            <a:pPr marL="0" indent="0">
              <a:buNone/>
            </a:pPr>
            <a:r>
              <a:rPr lang="uk-UA" dirty="0"/>
              <a:t>«Таким чином, платники податку на прибуток у разі наявності будь-яких показників, які підлягають декларуванню </a:t>
            </a:r>
            <a:r>
              <a:rPr lang="uk-UA" b="1" dirty="0"/>
              <a:t>(в тому числі показників, які мають нульове значення або підлягають декларуванню у складі фінансової звітності, що подається разом з Декларацією з податку на прибуток), </a:t>
            </a:r>
            <a:r>
              <a:rPr lang="uk-UA" dirty="0"/>
              <a:t>зобов'язані подавати Декларацію з податку на прибуток та форми фінансової звітності у строки, передбачені п. 49.18 ст. 49 Кодексу»</a:t>
            </a:r>
          </a:p>
          <a:p>
            <a:pPr marL="0" indent="0" algn="r">
              <a:buNone/>
            </a:pPr>
            <a:r>
              <a:rPr lang="uk-UA" dirty="0"/>
              <a:t>ІПК </a:t>
            </a:r>
            <a:r>
              <a:rPr lang="pt-BR" dirty="0"/>
              <a:t>від 01.06.2021</a:t>
            </a:r>
            <a:r>
              <a:rPr lang="uk-UA" dirty="0"/>
              <a:t> №</a:t>
            </a:r>
            <a:r>
              <a:rPr lang="pt-BR" dirty="0"/>
              <a:t> 2185/ІПК/99-00-21-02-02-06</a:t>
            </a:r>
            <a:r>
              <a:rPr lang="uk-UA" dirty="0"/>
              <a:t> </a:t>
            </a:r>
          </a:p>
        </p:txBody>
      </p:sp>
    </p:spTree>
    <p:extLst>
      <p:ext uri="{BB962C8B-B14F-4D97-AF65-F5344CB8AC3E}">
        <p14:creationId xmlns:p14="http://schemas.microsoft.com/office/powerpoint/2010/main" val="1110721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14FDC0-4766-F22A-2477-8EA7478E11FC}"/>
              </a:ext>
            </a:extLst>
          </p:cNvPr>
          <p:cNvSpPr>
            <a:spLocks noGrp="1"/>
          </p:cNvSpPr>
          <p:nvPr>
            <p:ph type="title"/>
          </p:nvPr>
        </p:nvSpPr>
        <p:spPr/>
        <p:txBody>
          <a:bodyPr/>
          <a:lstStyle/>
          <a:p>
            <a:r>
              <a:rPr lang="uk-UA" b="1" dirty="0">
                <a:solidFill>
                  <a:srgbClr val="0041B6"/>
                </a:solidFill>
              </a:rPr>
              <a:t>Додатки до декларації </a:t>
            </a:r>
            <a:endParaRPr lang="ru-UA" b="1" dirty="0">
              <a:solidFill>
                <a:srgbClr val="0041B6"/>
              </a:solidFill>
            </a:endParaRPr>
          </a:p>
        </p:txBody>
      </p:sp>
      <p:sp>
        <p:nvSpPr>
          <p:cNvPr id="3" name="Объект 2">
            <a:extLst>
              <a:ext uri="{FF2B5EF4-FFF2-40B4-BE49-F238E27FC236}">
                <a16:creationId xmlns:a16="http://schemas.microsoft.com/office/drawing/2014/main" id="{56F2D99A-F570-940B-05BB-6BA62A8582DB}"/>
              </a:ext>
            </a:extLst>
          </p:cNvPr>
          <p:cNvSpPr>
            <a:spLocks noGrp="1"/>
          </p:cNvSpPr>
          <p:nvPr>
            <p:ph idx="1"/>
          </p:nvPr>
        </p:nvSpPr>
        <p:spPr/>
        <p:txBody>
          <a:bodyPr>
            <a:normAutofit fontScale="92500"/>
          </a:bodyPr>
          <a:lstStyle/>
          <a:p>
            <a:pPr marL="0" indent="0">
              <a:spcBef>
                <a:spcPts val="0"/>
              </a:spcBef>
              <a:buNone/>
            </a:pPr>
            <a:r>
              <a:rPr lang="uk-UA" dirty="0"/>
              <a:t> </a:t>
            </a:r>
          </a:p>
          <a:p>
            <a:pPr marL="0" indent="0">
              <a:spcBef>
                <a:spcPts val="0"/>
              </a:spcBef>
              <a:buNone/>
            </a:pPr>
            <a:r>
              <a:rPr lang="uk-UA" dirty="0"/>
              <a:t>«У Декларації платник податку повинен зазначити усі передбачені в ній показники. Якщо будь-який рядок Декларації або додатка до Декларації не заповнюється через відсутність операції (суми), </a:t>
            </a:r>
            <a:r>
              <a:rPr lang="uk-UA" b="1" dirty="0"/>
              <a:t>то такий рядок прокреслюється.</a:t>
            </a:r>
          </a:p>
          <a:p>
            <a:pPr marL="0" indent="0">
              <a:spcBef>
                <a:spcPts val="0"/>
              </a:spcBef>
              <a:buNone/>
            </a:pPr>
            <a:r>
              <a:rPr lang="uk-UA" dirty="0"/>
              <a:t>Додатки до окремих рядків Декларації, незаповнені через відсутність операцій (показників), до контролюючого органу </a:t>
            </a:r>
            <a:r>
              <a:rPr lang="uk-UA" b="1" dirty="0"/>
              <a:t>не подаються.</a:t>
            </a:r>
          </a:p>
          <a:p>
            <a:pPr marL="0" indent="0">
              <a:spcBef>
                <a:spcPts val="0"/>
              </a:spcBef>
              <a:buNone/>
            </a:pPr>
            <a:r>
              <a:rPr lang="uk-UA" dirty="0"/>
              <a:t>Про наявність додатків, які подаються разом з Декларацією, платник податку зазначає в основній частині Декларації (таблиця «Наявність додатків»)»</a:t>
            </a:r>
          </a:p>
          <a:p>
            <a:pPr marL="0" indent="0" algn="r">
              <a:spcBef>
                <a:spcPts val="0"/>
              </a:spcBef>
              <a:buNone/>
            </a:pPr>
            <a:endParaRPr lang="uk-UA" sz="2400" dirty="0"/>
          </a:p>
          <a:p>
            <a:pPr marL="0" indent="0" algn="r">
              <a:spcBef>
                <a:spcPts val="0"/>
              </a:spcBef>
              <a:buNone/>
            </a:pPr>
            <a:r>
              <a:rPr lang="uk-UA" sz="2600" dirty="0"/>
              <a:t>ЗІР, підкатегорія 102.20.02</a:t>
            </a:r>
          </a:p>
        </p:txBody>
      </p:sp>
    </p:spTree>
    <p:extLst>
      <p:ext uri="{BB962C8B-B14F-4D97-AF65-F5344CB8AC3E}">
        <p14:creationId xmlns:p14="http://schemas.microsoft.com/office/powerpoint/2010/main" val="38240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5">
            <a:extLst>
              <a:ext uri="{FF2B5EF4-FFF2-40B4-BE49-F238E27FC236}">
                <a16:creationId xmlns:a16="http://schemas.microsoft.com/office/drawing/2014/main" id="{C97F48C9-D2E3-D081-722D-D593638E8871}"/>
              </a:ext>
            </a:extLst>
          </p:cNvPr>
          <p:cNvGraphicFramePr>
            <a:graphicFrameLocks noGrp="1"/>
          </p:cNvGraphicFramePr>
          <p:nvPr>
            <p:ph idx="1"/>
            <p:extLst>
              <p:ext uri="{D42A27DB-BD31-4B8C-83A1-F6EECF244321}">
                <p14:modId xmlns:p14="http://schemas.microsoft.com/office/powerpoint/2010/main" val="447236730"/>
              </p:ext>
            </p:extLst>
          </p:nvPr>
        </p:nvGraphicFramePr>
        <p:xfrm>
          <a:off x="246822" y="299278"/>
          <a:ext cx="11698355" cy="6277922"/>
        </p:xfrm>
        <a:graphic>
          <a:graphicData uri="http://schemas.openxmlformats.org/drawingml/2006/table">
            <a:tbl>
              <a:tblPr firstRow="1" bandRow="1">
                <a:tableStyleId>{3B4B98B0-60AC-42C2-AFA5-B58CD77FA1E5}</a:tableStyleId>
              </a:tblPr>
              <a:tblGrid>
                <a:gridCol w="1403074">
                  <a:extLst>
                    <a:ext uri="{9D8B030D-6E8A-4147-A177-3AD203B41FA5}">
                      <a16:colId xmlns:a16="http://schemas.microsoft.com/office/drawing/2014/main" val="3593212067"/>
                    </a:ext>
                  </a:extLst>
                </a:gridCol>
                <a:gridCol w="10295281">
                  <a:extLst>
                    <a:ext uri="{9D8B030D-6E8A-4147-A177-3AD203B41FA5}">
                      <a16:colId xmlns:a16="http://schemas.microsoft.com/office/drawing/2014/main" val="742268776"/>
                    </a:ext>
                  </a:extLst>
                </a:gridCol>
              </a:tblGrid>
              <a:tr h="425762">
                <a:tc>
                  <a:txBody>
                    <a:bodyPr/>
                    <a:lstStyle/>
                    <a:p>
                      <a:pPr algn="ctr"/>
                      <a:r>
                        <a:rPr lang="uk-UA" sz="2000" b="1" dirty="0"/>
                        <a:t>Додаток </a:t>
                      </a:r>
                      <a:endParaRPr lang="ru-UA" sz="2000" b="1" dirty="0"/>
                    </a:p>
                  </a:txBody>
                  <a:tcPr/>
                </a:tc>
                <a:tc>
                  <a:txBody>
                    <a:bodyPr/>
                    <a:lstStyle/>
                    <a:p>
                      <a:pPr algn="ctr"/>
                      <a:r>
                        <a:rPr lang="uk-UA" sz="2000" dirty="0"/>
                        <a:t>Призначення додатку </a:t>
                      </a:r>
                      <a:endParaRPr lang="ru-UA" sz="2000" dirty="0"/>
                    </a:p>
                  </a:txBody>
                  <a:tcPr/>
                </a:tc>
                <a:extLst>
                  <a:ext uri="{0D108BD9-81ED-4DB2-BD59-A6C34878D82A}">
                    <a16:rowId xmlns:a16="http://schemas.microsoft.com/office/drawing/2014/main" val="2185315182"/>
                  </a:ext>
                </a:extLst>
              </a:tr>
              <a:tr h="425762">
                <a:tc>
                  <a:txBody>
                    <a:bodyPr/>
                    <a:lstStyle/>
                    <a:p>
                      <a:r>
                        <a:rPr lang="uk-UA" b="1" dirty="0"/>
                        <a:t>Додаток АВ </a:t>
                      </a:r>
                      <a:endParaRPr lang="ru-UA" b="1" dirty="0"/>
                    </a:p>
                  </a:txBody>
                  <a:tcPr/>
                </a:tc>
                <a:tc>
                  <a:txBody>
                    <a:bodyPr/>
                    <a:lstStyle/>
                    <a:p>
                      <a:r>
                        <a:rPr lang="az-Cyrl-AZ" sz="1800" b="0" i="0" u="none" strike="noStrike" kern="1200" dirty="0">
                          <a:solidFill>
                            <a:schemeClr val="tx1"/>
                          </a:solidFill>
                          <a:effectLst/>
                          <a:latin typeface="+mn-lt"/>
                          <a:ea typeface="+mn-ea"/>
                          <a:cs typeface="+mn-cs"/>
                        </a:rPr>
                        <a:t>Складайте</a:t>
                      </a:r>
                      <a:r>
                        <a:rPr lang="az-Cyrl-AZ" sz="1800" b="0" i="0" kern="1200" dirty="0">
                          <a:solidFill>
                            <a:schemeClr val="tx1"/>
                          </a:solidFill>
                          <a:effectLst/>
                          <a:latin typeface="+mn-lt"/>
                          <a:ea typeface="+mn-ea"/>
                          <a:cs typeface="+mn-cs"/>
                        </a:rPr>
                        <a:t>, якщо сплачуєте авансовий внесок з податку на прибуток при </a:t>
                      </a:r>
                      <a:r>
                        <a:rPr lang="az-Cyrl-AZ" sz="1800" b="0" i="0" u="none" strike="noStrike" kern="1200" dirty="0">
                          <a:solidFill>
                            <a:schemeClr val="tx1"/>
                          </a:solidFill>
                          <a:effectLst/>
                          <a:latin typeface="+mn-lt"/>
                          <a:ea typeface="+mn-ea"/>
                          <a:cs typeface="+mn-cs"/>
                        </a:rPr>
                        <a:t>виплаті дивідендів</a:t>
                      </a:r>
                      <a:r>
                        <a:rPr lang="az-Cyrl-AZ" sz="1800" b="0" i="0" kern="1200" dirty="0">
                          <a:solidFill>
                            <a:schemeClr val="tx1"/>
                          </a:solidFill>
                          <a:effectLst/>
                          <a:latin typeface="+mn-lt"/>
                          <a:ea typeface="+mn-ea"/>
                          <a:cs typeface="+mn-cs"/>
                        </a:rPr>
                        <a:t>. Здійснити треба це навіть у випадку виплати </a:t>
                      </a:r>
                      <a:r>
                        <a:rPr lang="az-Cyrl-AZ" sz="1800" b="0" i="0" u="none" strike="noStrike" kern="1200" dirty="0">
                          <a:solidFill>
                            <a:schemeClr val="tx1"/>
                          </a:solidFill>
                          <a:effectLst/>
                          <a:latin typeface="+mn-lt"/>
                          <a:ea typeface="+mn-ea"/>
                          <a:cs typeface="+mn-cs"/>
                        </a:rPr>
                        <a:t>дивідендів фізособам</a:t>
                      </a:r>
                      <a:r>
                        <a:rPr lang="az-Cyrl-AZ" sz="1800" b="0" i="0" kern="1200" dirty="0">
                          <a:solidFill>
                            <a:schemeClr val="tx1"/>
                          </a:solidFill>
                          <a:effectLst/>
                          <a:latin typeface="+mn-lt"/>
                          <a:ea typeface="+mn-ea"/>
                          <a:cs typeface="+mn-cs"/>
                        </a:rPr>
                        <a:t>, коли авансовий внесок не сплачують (там є відповідний рядок для дивідендів фізособам)</a:t>
                      </a:r>
                      <a:endParaRPr lang="ru-UA" dirty="0"/>
                    </a:p>
                  </a:txBody>
                  <a:tcPr/>
                </a:tc>
                <a:extLst>
                  <a:ext uri="{0D108BD9-81ED-4DB2-BD59-A6C34878D82A}">
                    <a16:rowId xmlns:a16="http://schemas.microsoft.com/office/drawing/2014/main" val="3158138549"/>
                  </a:ext>
                </a:extLst>
              </a:tr>
              <a:tr h="425762">
                <a:tc>
                  <a:txBody>
                    <a:bodyPr/>
                    <a:lstStyle/>
                    <a:p>
                      <a:r>
                        <a:rPr lang="uk-UA" b="1" dirty="0"/>
                        <a:t>Додаток ЗП</a:t>
                      </a:r>
                      <a:endParaRPr lang="ru-UA" b="1" dirty="0"/>
                    </a:p>
                  </a:txBody>
                  <a:tcPr/>
                </a:tc>
                <a:tc>
                  <a:txBody>
                    <a:bodyPr/>
                    <a:lstStyle/>
                    <a:p>
                      <a:r>
                        <a:rPr lang="uk-UA" noProof="0" dirty="0"/>
                        <a:t>Заповнюйте для зменшення нарахованої суми податку за наявності авансового внеску з податку на прибуток у додатку АВ чи невикористаного з минулих періодів. Також складайте, якщо сплачуєте податок на прибуток за кордоном у країнах, з якими є угоди про уникнення подвійного оподаткування</a:t>
                      </a:r>
                    </a:p>
                  </a:txBody>
                  <a:tcPr/>
                </a:tc>
                <a:extLst>
                  <a:ext uri="{0D108BD9-81ED-4DB2-BD59-A6C34878D82A}">
                    <a16:rowId xmlns:a16="http://schemas.microsoft.com/office/drawing/2014/main" val="4158032855"/>
                  </a:ext>
                </a:extLst>
              </a:tr>
              <a:tr h="425762">
                <a:tc>
                  <a:txBody>
                    <a:bodyPr/>
                    <a:lstStyle/>
                    <a:p>
                      <a:r>
                        <a:rPr lang="uk-UA" b="1" dirty="0"/>
                        <a:t>Додаток ПН </a:t>
                      </a:r>
                      <a:endParaRPr lang="ru-UA" b="1" dirty="0"/>
                    </a:p>
                  </a:txBody>
                  <a:tcPr/>
                </a:tc>
                <a:tc>
                  <a:txBody>
                    <a:bodyPr/>
                    <a:lstStyle/>
                    <a:p>
                      <a:r>
                        <a:rPr lang="uk-UA" dirty="0"/>
                        <a:t>Заповнюйте, якщо протягом звітного періоду виплачували нерезиденту доходи із джерелом їх походження з України. По кожному нерезиденту заповнюйте окремий додаток </a:t>
                      </a:r>
                      <a:endParaRPr lang="ru-UA" dirty="0"/>
                    </a:p>
                  </a:txBody>
                  <a:tcPr/>
                </a:tc>
                <a:extLst>
                  <a:ext uri="{0D108BD9-81ED-4DB2-BD59-A6C34878D82A}">
                    <a16:rowId xmlns:a16="http://schemas.microsoft.com/office/drawing/2014/main" val="540794193"/>
                  </a:ext>
                </a:extLst>
              </a:tr>
              <a:tr h="425762">
                <a:tc>
                  <a:txBody>
                    <a:bodyPr/>
                    <a:lstStyle/>
                    <a:p>
                      <a:r>
                        <a:rPr lang="uk-UA" b="1" dirty="0"/>
                        <a:t>Додаток ТЦ </a:t>
                      </a:r>
                      <a:endParaRPr lang="ru-UA" b="1" dirty="0"/>
                    </a:p>
                  </a:txBody>
                  <a:tcPr/>
                </a:tc>
                <a:tc>
                  <a:txBody>
                    <a:bodyPr/>
                    <a:lstStyle/>
                    <a:p>
                      <a:r>
                        <a:rPr lang="uk-UA" noProof="0" dirty="0"/>
                        <a:t>Стосується тих підприємств, які мають КО та застосовують правила трансфертного ціноутворення із статті 39 ПК та якщо  умови КО не відповідали принципу «витягнутої руки» у зв’язку з чим підприємство проводить самостійні коригування згідно з підпунктом 39.5.4 ПК</a:t>
                      </a:r>
                    </a:p>
                  </a:txBody>
                  <a:tcPr/>
                </a:tc>
                <a:extLst>
                  <a:ext uri="{0D108BD9-81ED-4DB2-BD59-A6C34878D82A}">
                    <a16:rowId xmlns:a16="http://schemas.microsoft.com/office/drawing/2014/main" val="894201907"/>
                  </a:ext>
                </a:extLst>
              </a:tr>
              <a:tr h="425762">
                <a:tc>
                  <a:txBody>
                    <a:bodyPr/>
                    <a:lstStyle/>
                    <a:p>
                      <a:r>
                        <a:rPr lang="uk-UA" b="1" dirty="0"/>
                        <a:t>Додаток ВП</a:t>
                      </a:r>
                      <a:endParaRPr lang="ru-UA" b="1" dirty="0"/>
                    </a:p>
                  </a:txBody>
                  <a:tcPr/>
                </a:tc>
                <a:tc>
                  <a:txBody>
                    <a:bodyPr/>
                    <a:lstStyle/>
                    <a:p>
                      <a:r>
                        <a:rPr lang="az-Cyrl-AZ" dirty="0"/>
                        <a:t>Складайте, якщо виправляєте помилки минулого звітного періоду. За допомогою додатку ВП можна виправити помилку тільки одного звітного періоду </a:t>
                      </a:r>
                      <a:endParaRPr lang="ru-UA" dirty="0"/>
                    </a:p>
                  </a:txBody>
                  <a:tcPr/>
                </a:tc>
                <a:extLst>
                  <a:ext uri="{0D108BD9-81ED-4DB2-BD59-A6C34878D82A}">
                    <a16:rowId xmlns:a16="http://schemas.microsoft.com/office/drawing/2014/main" val="120325238"/>
                  </a:ext>
                </a:extLst>
              </a:tr>
              <a:tr h="591268">
                <a:tc>
                  <a:txBody>
                    <a:bodyPr/>
                    <a:lstStyle/>
                    <a:p>
                      <a:r>
                        <a:rPr lang="uk-UA" b="1" dirty="0"/>
                        <a:t>Додаток РІ </a:t>
                      </a:r>
                      <a:endParaRPr lang="ru-UA" b="1" dirty="0"/>
                    </a:p>
                  </a:txBody>
                  <a:tcPr/>
                </a:tc>
                <a:tc>
                  <a:txBody>
                    <a:bodyPr/>
                    <a:lstStyle/>
                    <a:p>
                      <a:r>
                        <a:rPr lang="az-Cyrl-AZ" dirty="0"/>
                        <a:t>Складайте, якщо здійснюєте коригування прибутку на податкові різниці або враховуєте збитки минулих періодів. Для його складання використовуйте також інформацію з додатків АМ, ТЦ, ЦП, ПП.</a:t>
                      </a:r>
                    </a:p>
                    <a:p>
                      <a:r>
                        <a:rPr lang="uk-UA" sz="1800" b="0" i="0" kern="1200" noProof="0" dirty="0" err="1">
                          <a:solidFill>
                            <a:schemeClr val="tx1"/>
                          </a:solidFill>
                          <a:effectLst/>
                          <a:latin typeface="+mn-lt"/>
                          <a:ea typeface="+mn-ea"/>
                          <a:cs typeface="+mn-cs"/>
                        </a:rPr>
                        <a:t>Малодохідники</a:t>
                      </a:r>
                      <a:r>
                        <a:rPr lang="uk-UA" sz="1800" b="0" i="0" kern="1200" noProof="0" dirty="0">
                          <a:solidFill>
                            <a:schemeClr val="tx1"/>
                          </a:solidFill>
                          <a:effectLst/>
                          <a:latin typeface="+mn-lt"/>
                          <a:ea typeface="+mn-ea"/>
                          <a:cs typeface="+mn-cs"/>
                        </a:rPr>
                        <a:t> також подають його, якщо є перенесення збитків минулих років або здійснює коригування, що діють для всіх платників</a:t>
                      </a:r>
                      <a:endParaRPr lang="uk-UA" noProof="0" dirty="0"/>
                    </a:p>
                  </a:txBody>
                  <a:tcPr/>
                </a:tc>
                <a:extLst>
                  <a:ext uri="{0D108BD9-81ED-4DB2-BD59-A6C34878D82A}">
                    <a16:rowId xmlns:a16="http://schemas.microsoft.com/office/drawing/2014/main" val="2054252659"/>
                  </a:ext>
                </a:extLst>
              </a:tr>
              <a:tr h="425762">
                <a:tc>
                  <a:txBody>
                    <a:bodyPr/>
                    <a:lstStyle/>
                    <a:p>
                      <a:r>
                        <a:rPr lang="uk-UA" b="1" dirty="0"/>
                        <a:t>Додаток ПЗ </a:t>
                      </a:r>
                      <a:endParaRPr lang="ru-UA" b="1" dirty="0"/>
                    </a:p>
                  </a:txBody>
                  <a:tcPr/>
                </a:tc>
                <a:tc>
                  <a:txBody>
                    <a:bodyPr/>
                    <a:lstStyle/>
                    <a:p>
                      <a:r>
                        <a:rPr lang="az-Cyrl-AZ" sz="1800" b="0" i="0" kern="1200" dirty="0">
                          <a:solidFill>
                            <a:schemeClr val="tx1"/>
                          </a:solidFill>
                          <a:effectLst/>
                          <a:latin typeface="+mn-lt"/>
                          <a:ea typeface="+mn-ea"/>
                          <a:cs typeface="+mn-cs"/>
                        </a:rPr>
                        <a:t>Складайте, якщо провадите види діяльність, які звільнені від оподаткування ст. 142 і підрозд. 4 розд. ХХ ПК</a:t>
                      </a:r>
                      <a:endParaRPr lang="ru-UA" dirty="0"/>
                    </a:p>
                  </a:txBody>
                  <a:tcPr/>
                </a:tc>
                <a:extLst>
                  <a:ext uri="{0D108BD9-81ED-4DB2-BD59-A6C34878D82A}">
                    <a16:rowId xmlns:a16="http://schemas.microsoft.com/office/drawing/2014/main" val="4098104461"/>
                  </a:ext>
                </a:extLst>
              </a:tr>
            </a:tbl>
          </a:graphicData>
        </a:graphic>
      </p:graphicFrame>
    </p:spTree>
    <p:extLst>
      <p:ext uri="{BB962C8B-B14F-4D97-AF65-F5344CB8AC3E}">
        <p14:creationId xmlns:p14="http://schemas.microsoft.com/office/powerpoint/2010/main" val="724425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5">
            <a:extLst>
              <a:ext uri="{FF2B5EF4-FFF2-40B4-BE49-F238E27FC236}">
                <a16:creationId xmlns:a16="http://schemas.microsoft.com/office/drawing/2014/main" id="{C97F48C9-D2E3-D081-722D-D593638E8871}"/>
              </a:ext>
            </a:extLst>
          </p:cNvPr>
          <p:cNvGraphicFramePr>
            <a:graphicFrameLocks noGrp="1"/>
          </p:cNvGraphicFramePr>
          <p:nvPr>
            <p:ph idx="1"/>
            <p:extLst>
              <p:ext uri="{D42A27DB-BD31-4B8C-83A1-F6EECF244321}">
                <p14:modId xmlns:p14="http://schemas.microsoft.com/office/powerpoint/2010/main" val="2440416109"/>
              </p:ext>
            </p:extLst>
          </p:nvPr>
        </p:nvGraphicFramePr>
        <p:xfrm>
          <a:off x="117613" y="134657"/>
          <a:ext cx="11698355" cy="6723343"/>
        </p:xfrm>
        <a:graphic>
          <a:graphicData uri="http://schemas.openxmlformats.org/drawingml/2006/table">
            <a:tbl>
              <a:tblPr firstRow="1" bandRow="1">
                <a:tableStyleId>{3B4B98B0-60AC-42C2-AFA5-B58CD77FA1E5}</a:tableStyleId>
              </a:tblPr>
              <a:tblGrid>
                <a:gridCol w="1591917">
                  <a:extLst>
                    <a:ext uri="{9D8B030D-6E8A-4147-A177-3AD203B41FA5}">
                      <a16:colId xmlns:a16="http://schemas.microsoft.com/office/drawing/2014/main" val="3593212067"/>
                    </a:ext>
                  </a:extLst>
                </a:gridCol>
                <a:gridCol w="10106438">
                  <a:extLst>
                    <a:ext uri="{9D8B030D-6E8A-4147-A177-3AD203B41FA5}">
                      <a16:colId xmlns:a16="http://schemas.microsoft.com/office/drawing/2014/main" val="742268776"/>
                    </a:ext>
                  </a:extLst>
                </a:gridCol>
              </a:tblGrid>
              <a:tr h="413983">
                <a:tc>
                  <a:txBody>
                    <a:bodyPr/>
                    <a:lstStyle/>
                    <a:p>
                      <a:pPr algn="ctr"/>
                      <a:r>
                        <a:rPr lang="uk-UA" sz="2000" b="1" dirty="0"/>
                        <a:t>Додаток </a:t>
                      </a:r>
                      <a:endParaRPr lang="ru-UA" sz="2000" b="1" dirty="0"/>
                    </a:p>
                  </a:txBody>
                  <a:tcPr/>
                </a:tc>
                <a:tc>
                  <a:txBody>
                    <a:bodyPr/>
                    <a:lstStyle/>
                    <a:p>
                      <a:pPr algn="ctr"/>
                      <a:r>
                        <a:rPr lang="uk-UA" sz="2000" dirty="0"/>
                        <a:t>Призначення додатку </a:t>
                      </a:r>
                      <a:endParaRPr lang="ru-UA" sz="2000" dirty="0"/>
                    </a:p>
                  </a:txBody>
                  <a:tcPr/>
                </a:tc>
                <a:extLst>
                  <a:ext uri="{0D108BD9-81ED-4DB2-BD59-A6C34878D82A}">
                    <a16:rowId xmlns:a16="http://schemas.microsoft.com/office/drawing/2014/main" val="2185315182"/>
                  </a:ext>
                </a:extLst>
              </a:tr>
              <a:tr h="889102">
                <a:tc>
                  <a:txBody>
                    <a:bodyPr/>
                    <a:lstStyle/>
                    <a:p>
                      <a:r>
                        <a:rPr lang="uk-UA" b="1" dirty="0"/>
                        <a:t>Додаток АМ</a:t>
                      </a:r>
                      <a:endParaRPr lang="ru-UA" b="1" dirty="0"/>
                    </a:p>
                  </a:txBody>
                  <a:tcPr/>
                </a:tc>
                <a:tc>
                  <a:txBody>
                    <a:bodyPr/>
                    <a:lstStyle/>
                    <a:p>
                      <a:r>
                        <a:rPr lang="az-Cyrl-AZ" dirty="0"/>
                        <a:t>Складайте тільки, якщо є платниками-високодохідниками (чи добровольцями), які коригують фінрезультат на податкові різниці. Він містить суми нарахованої амортизації. Інформацію з додатку АМ заносьте до ряд. 1.2.1 АМ додатка РІ</a:t>
                      </a:r>
                      <a:endParaRPr lang="ru-UA" dirty="0"/>
                    </a:p>
                  </a:txBody>
                  <a:tcPr/>
                </a:tc>
                <a:extLst>
                  <a:ext uri="{0D108BD9-81ED-4DB2-BD59-A6C34878D82A}">
                    <a16:rowId xmlns:a16="http://schemas.microsoft.com/office/drawing/2014/main" val="3158138549"/>
                  </a:ext>
                </a:extLst>
              </a:tr>
              <a:tr h="889102">
                <a:tc>
                  <a:txBody>
                    <a:bodyPr/>
                    <a:lstStyle/>
                    <a:p>
                      <a:r>
                        <a:rPr lang="uk-UA" b="1" dirty="0"/>
                        <a:t>Додаток ЦП</a:t>
                      </a:r>
                      <a:endParaRPr lang="ru-UA" b="1" dirty="0"/>
                    </a:p>
                  </a:txBody>
                  <a:tcPr/>
                </a:tc>
                <a:tc>
                  <a:txBody>
                    <a:bodyPr/>
                    <a:lstStyle/>
                    <a:p>
                      <a:r>
                        <a:rPr lang="uk-UA" noProof="0" dirty="0"/>
                        <a:t>Складайте, якщо є платниками-</a:t>
                      </a:r>
                      <a:r>
                        <a:rPr lang="uk-UA" noProof="0" dirty="0" err="1"/>
                        <a:t>високодохідниками</a:t>
                      </a:r>
                      <a:r>
                        <a:rPr lang="uk-UA" noProof="0" dirty="0"/>
                        <a:t> (чи добровольцями). Він містить розрахунок фінансового результату від операцій із цінними паперами. Значення рядків 4.1.3 та 4.1.4 перенесіть до відповідних рядків додатка РІ</a:t>
                      </a:r>
                    </a:p>
                  </a:txBody>
                  <a:tcPr/>
                </a:tc>
                <a:extLst>
                  <a:ext uri="{0D108BD9-81ED-4DB2-BD59-A6C34878D82A}">
                    <a16:rowId xmlns:a16="http://schemas.microsoft.com/office/drawing/2014/main" val="4158032855"/>
                  </a:ext>
                </a:extLst>
              </a:tr>
              <a:tr h="1689293">
                <a:tc>
                  <a:txBody>
                    <a:bodyPr/>
                    <a:lstStyle/>
                    <a:p>
                      <a:r>
                        <a:rPr lang="uk-UA" b="1" dirty="0"/>
                        <a:t>Додаток ПП</a:t>
                      </a:r>
                      <a:endParaRPr lang="ru-UA" b="1" dirty="0"/>
                    </a:p>
                  </a:txBody>
                  <a:tcPr/>
                </a:tc>
                <a:tc>
                  <a:txBody>
                    <a:bodyPr/>
                    <a:lstStyle/>
                    <a:p>
                      <a:r>
                        <a:rPr lang="az-Cyrl-AZ" dirty="0"/>
                        <a:t>Містить інформацію про суми податкових пільг. Заповнюють ті суб’єкти, які не сплачують податок через отримання податкової пільги. Тут наводьте тут інформацію про код пільги, її найменування згідно довідника пільг, який розміщує на сайті ДПС. Розраховуйте суму податку, яка не сплатили (недоплатили) до бюджету через користування пільгою. Вкажіть строк користування та використання пільги за цільовим призначенням</a:t>
                      </a:r>
                    </a:p>
                    <a:p>
                      <a:r>
                        <a:rPr lang="az-Cyrl-AZ" b="1" dirty="0">
                          <a:solidFill>
                            <a:srgbClr val="0041B6"/>
                          </a:solidFill>
                        </a:rPr>
                        <a:t>На замітку! </a:t>
                      </a:r>
                      <a:r>
                        <a:rPr lang="az-Cyrl-AZ" dirty="0"/>
                        <a:t>Зменшення податку на прибуток на збитки минулих періоді — це теж податкова пільга</a:t>
                      </a:r>
                      <a:endParaRPr lang="ru-UA" dirty="0"/>
                    </a:p>
                  </a:txBody>
                  <a:tcPr/>
                </a:tc>
                <a:extLst>
                  <a:ext uri="{0D108BD9-81ED-4DB2-BD59-A6C34878D82A}">
                    <a16:rowId xmlns:a16="http://schemas.microsoft.com/office/drawing/2014/main" val="540794193"/>
                  </a:ext>
                </a:extLst>
              </a:tr>
              <a:tr h="1155832">
                <a:tc>
                  <a:txBody>
                    <a:bodyPr/>
                    <a:lstStyle/>
                    <a:p>
                      <a:r>
                        <a:rPr lang="uk-UA" b="1" dirty="0"/>
                        <a:t>Додаток КІК </a:t>
                      </a:r>
                      <a:endParaRPr lang="ru-UA" b="1" dirty="0"/>
                    </a:p>
                  </a:txBody>
                  <a:tcPr/>
                </a:tc>
                <a:tc>
                  <a:txBody>
                    <a:bodyPr/>
                    <a:lstStyle/>
                    <a:p>
                      <a:r>
                        <a:rPr lang="uk-UA" noProof="0" dirty="0"/>
                        <a:t>Заповнюють тільки платники, що мають КІК. Додаток призначений для розрахунку прибутку КІК. Якщо маєте кілька КІК, щодо кожної з них треба складати окремий додаток. </a:t>
                      </a:r>
                    </a:p>
                    <a:p>
                      <a:r>
                        <a:rPr lang="uk-UA" noProof="0" dirty="0"/>
                        <a:t>Вперше Звіти про КІК треба подавати за 2022 рік разом з податковими деклараціями за 2023 рік. При цьому штрафні санкції та пеня до звітності КІК за 2022 та 2023 роки не застосовуватимуться.</a:t>
                      </a:r>
                    </a:p>
                  </a:txBody>
                  <a:tcPr/>
                </a:tc>
                <a:extLst>
                  <a:ext uri="{0D108BD9-81ED-4DB2-BD59-A6C34878D82A}">
                    <a16:rowId xmlns:a16="http://schemas.microsoft.com/office/drawing/2014/main" val="894201907"/>
                  </a:ext>
                </a:extLst>
              </a:tr>
              <a:tr h="889102">
                <a:tc>
                  <a:txBody>
                    <a:bodyPr/>
                    <a:lstStyle/>
                    <a:p>
                      <a:r>
                        <a:rPr lang="uk-UA" b="1" dirty="0"/>
                        <a:t>Додаток МПЗ та МПЗ-З</a:t>
                      </a:r>
                      <a:endParaRPr lang="ru-UA" b="1" dirty="0"/>
                    </a:p>
                  </a:txBody>
                  <a:tcPr/>
                </a:tc>
                <a:tc>
                  <a:txBody>
                    <a:bodyPr/>
                    <a:lstStyle/>
                    <a:p>
                      <a:r>
                        <a:rPr lang="az-Cyrl-AZ" dirty="0"/>
                        <a:t>Починаючи з 2022 року подають всі платники, незалежно від того, застосовують вони податкові різниці чи ні, якщо вони володіють, використовують у своїй діяльності сільгоспугіддя, тобто ріллю, сіножаті, пасовища та багаторічні насадженнями і перелоги (пп. 14.1.114-2 ПК).</a:t>
                      </a:r>
                      <a:endParaRPr lang="ru-UA" dirty="0"/>
                    </a:p>
                  </a:txBody>
                  <a:tcPr/>
                </a:tc>
                <a:extLst>
                  <a:ext uri="{0D108BD9-81ED-4DB2-BD59-A6C34878D82A}">
                    <a16:rowId xmlns:a16="http://schemas.microsoft.com/office/drawing/2014/main" val="120325238"/>
                  </a:ext>
                </a:extLst>
              </a:tr>
              <a:tr h="622371">
                <a:tc>
                  <a:txBody>
                    <a:bodyPr/>
                    <a:lstStyle/>
                    <a:p>
                      <a:r>
                        <a:rPr lang="uk-UA" b="1" dirty="0"/>
                        <a:t>Додаток ДІЯ </a:t>
                      </a:r>
                      <a:endParaRPr lang="ru-UA" b="1" dirty="0"/>
                    </a:p>
                  </a:txBody>
                  <a:tcPr/>
                </a:tc>
                <a:tc>
                  <a:txBody>
                    <a:bodyPr/>
                    <a:lstStyle/>
                    <a:p>
                      <a:r>
                        <a:rPr lang="uk-UA" noProof="0" dirty="0"/>
                        <a:t>Призначений для розрахунку податку на операції резидента Дія Сіті — платника податку на прибуток на особливих умовах</a:t>
                      </a:r>
                    </a:p>
                  </a:txBody>
                  <a:tcPr/>
                </a:tc>
                <a:extLst>
                  <a:ext uri="{0D108BD9-81ED-4DB2-BD59-A6C34878D82A}">
                    <a16:rowId xmlns:a16="http://schemas.microsoft.com/office/drawing/2014/main" val="2054252659"/>
                  </a:ext>
                </a:extLst>
              </a:tr>
            </a:tbl>
          </a:graphicData>
        </a:graphic>
      </p:graphicFrame>
    </p:spTree>
    <p:extLst>
      <p:ext uri="{BB962C8B-B14F-4D97-AF65-F5344CB8AC3E}">
        <p14:creationId xmlns:p14="http://schemas.microsoft.com/office/powerpoint/2010/main" val="3185438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374664-BC3F-D1A6-083F-E4043E1F94D7}"/>
              </a:ext>
            </a:extLst>
          </p:cNvPr>
          <p:cNvSpPr>
            <a:spLocks noGrp="1"/>
          </p:cNvSpPr>
          <p:nvPr>
            <p:ph type="title"/>
          </p:nvPr>
        </p:nvSpPr>
        <p:spPr/>
        <p:txBody>
          <a:bodyPr/>
          <a:lstStyle/>
          <a:p>
            <a:r>
              <a:rPr lang="uk-UA" b="1" dirty="0">
                <a:solidFill>
                  <a:srgbClr val="0041B6"/>
                </a:solidFill>
              </a:rPr>
              <a:t>Додаток ФЗ – фінансова звітність </a:t>
            </a:r>
            <a:endParaRPr lang="ru-UA" b="1" dirty="0">
              <a:solidFill>
                <a:srgbClr val="0041B6"/>
              </a:solidFill>
            </a:endParaRPr>
          </a:p>
        </p:txBody>
      </p:sp>
      <p:sp>
        <p:nvSpPr>
          <p:cNvPr id="3" name="Объект 2">
            <a:extLst>
              <a:ext uri="{FF2B5EF4-FFF2-40B4-BE49-F238E27FC236}">
                <a16:creationId xmlns:a16="http://schemas.microsoft.com/office/drawing/2014/main" id="{0717ED00-D024-8434-9BAC-9655F0714037}"/>
              </a:ext>
            </a:extLst>
          </p:cNvPr>
          <p:cNvSpPr>
            <a:spLocks noGrp="1"/>
          </p:cNvSpPr>
          <p:nvPr>
            <p:ph idx="1"/>
          </p:nvPr>
        </p:nvSpPr>
        <p:spPr/>
        <p:txBody>
          <a:bodyPr>
            <a:normAutofit fontScale="92500" lnSpcReduction="20000"/>
          </a:bodyPr>
          <a:lstStyle/>
          <a:p>
            <a:pPr marL="0" indent="0">
              <a:buNone/>
            </a:pPr>
            <a:r>
              <a:rPr lang="uk-UA" b="1" dirty="0">
                <a:solidFill>
                  <a:srgbClr val="0041B6"/>
                </a:solidFill>
              </a:rPr>
              <a:t>До органів статистики</a:t>
            </a:r>
          </a:p>
          <a:p>
            <a:pPr marL="0" indent="0">
              <a:lnSpc>
                <a:spcPct val="110000"/>
              </a:lnSpc>
              <a:spcBef>
                <a:spcPts val="0"/>
              </a:spcBef>
              <a:buNone/>
            </a:pPr>
            <a:r>
              <a:rPr lang="uk-UA" sz="2400" dirty="0"/>
              <a:t>Усі підприємства – не пізніше 28 лютого року, що настає за звітним, тобто </a:t>
            </a:r>
            <a:r>
              <a:rPr lang="uk-UA" sz="2400" b="1" dirty="0"/>
              <a:t>не пізніше 28 лютого 2023 року </a:t>
            </a:r>
            <a:r>
              <a:rPr lang="uk-UA" sz="2400" dirty="0"/>
              <a:t>(п. 5 Порядку № 419). Дві форми – Баланс і Звіт про фінансові результати за 2022 рік </a:t>
            </a:r>
          </a:p>
          <a:p>
            <a:pPr marL="0" indent="0">
              <a:lnSpc>
                <a:spcPct val="110000"/>
              </a:lnSpc>
              <a:spcBef>
                <a:spcPts val="0"/>
              </a:spcBef>
              <a:buNone/>
            </a:pPr>
            <a:endParaRPr lang="uk-UA" sz="2400" dirty="0"/>
          </a:p>
          <a:p>
            <a:pPr marL="0" indent="0">
              <a:lnSpc>
                <a:spcPct val="110000"/>
              </a:lnSpc>
              <a:spcBef>
                <a:spcPts val="0"/>
              </a:spcBef>
              <a:buNone/>
            </a:pPr>
            <a:r>
              <a:rPr lang="uk-UA" sz="2400" dirty="0"/>
              <a:t>Підприємства, які зобов’язані оприлюднювати річну </a:t>
            </a:r>
            <a:r>
              <a:rPr lang="uk-UA" sz="2400" dirty="0" err="1"/>
              <a:t>фінзвітність</a:t>
            </a:r>
            <a:r>
              <a:rPr lang="uk-UA" sz="2400" dirty="0"/>
              <a:t>, повинні повторно подати річну </a:t>
            </a:r>
            <a:r>
              <a:rPr lang="uk-UA" sz="2400" dirty="0" err="1"/>
              <a:t>фінзвітність</a:t>
            </a:r>
            <a:r>
              <a:rPr lang="uk-UA" sz="2400" dirty="0"/>
              <a:t> за 2022 рік, але у повному комплекті:</a:t>
            </a:r>
          </a:p>
          <a:p>
            <a:pPr>
              <a:lnSpc>
                <a:spcPct val="110000"/>
              </a:lnSpc>
              <a:spcBef>
                <a:spcPts val="0"/>
              </a:spcBef>
            </a:pPr>
            <a:r>
              <a:rPr lang="uk-UA" sz="2400" b="1" dirty="0"/>
              <a:t>середні підприємства (не використовують МСФЗ) </a:t>
            </a:r>
            <a:r>
              <a:rPr lang="uk-UA" sz="2400" dirty="0"/>
              <a:t>— не пізніше 1 червня року, що настає за звітним, тобто не пізніше 01.06.2023;</a:t>
            </a:r>
          </a:p>
          <a:p>
            <a:pPr>
              <a:lnSpc>
                <a:spcPct val="110000"/>
              </a:lnSpc>
              <a:spcBef>
                <a:spcPts val="0"/>
              </a:spcBef>
            </a:pPr>
            <a:r>
              <a:rPr lang="uk-UA" sz="2400" b="1" dirty="0"/>
              <a:t>підприємства, що застосовують МСФЗ</a:t>
            </a:r>
            <a:r>
              <a:rPr lang="uk-UA" sz="2400" dirty="0"/>
              <a:t>, — у строки, передбачені для оприлюднення річної </a:t>
            </a:r>
            <a:r>
              <a:rPr lang="uk-UA" sz="2400" dirty="0" err="1"/>
              <a:t>фінзвітності</a:t>
            </a:r>
            <a:r>
              <a:rPr lang="uk-UA" sz="2400" dirty="0"/>
              <a:t> до центру збору </a:t>
            </a:r>
            <a:r>
              <a:rPr lang="uk-UA" sz="2400" dirty="0" err="1"/>
              <a:t>фінзвітності</a:t>
            </a:r>
            <a:r>
              <a:rPr lang="uk-UA" sz="2400" dirty="0"/>
              <a:t>: ПАТ — не пізніше ніж до 30 квітня року, що настає за звітним періодом, великі підприємства, що не є емітентами ЦП – не пізніше ніж до 1 червня року, що настає за звітним періодом</a:t>
            </a:r>
          </a:p>
        </p:txBody>
      </p:sp>
    </p:spTree>
    <p:extLst>
      <p:ext uri="{BB962C8B-B14F-4D97-AF65-F5344CB8AC3E}">
        <p14:creationId xmlns:p14="http://schemas.microsoft.com/office/powerpoint/2010/main" val="187188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35CCEC-2482-5777-F5B6-73A13149FA5C}"/>
              </a:ext>
            </a:extLst>
          </p:cNvPr>
          <p:cNvSpPr>
            <a:spLocks noGrp="1"/>
          </p:cNvSpPr>
          <p:nvPr>
            <p:ph type="title"/>
          </p:nvPr>
        </p:nvSpPr>
        <p:spPr/>
        <p:txBody>
          <a:bodyPr/>
          <a:lstStyle/>
          <a:p>
            <a:r>
              <a:rPr lang="uk-UA" b="1" dirty="0">
                <a:solidFill>
                  <a:srgbClr val="0041B6"/>
                </a:solidFill>
              </a:rPr>
              <a:t>Додаток ФЗ – фінансова звітність </a:t>
            </a:r>
            <a:endParaRPr lang="ru-UA" dirty="0"/>
          </a:p>
        </p:txBody>
      </p:sp>
      <p:sp>
        <p:nvSpPr>
          <p:cNvPr id="3" name="Объект 2">
            <a:extLst>
              <a:ext uri="{FF2B5EF4-FFF2-40B4-BE49-F238E27FC236}">
                <a16:creationId xmlns:a16="http://schemas.microsoft.com/office/drawing/2014/main" id="{CE9A5B4A-1D95-1B50-0465-ECAB6280AF6E}"/>
              </a:ext>
            </a:extLst>
          </p:cNvPr>
          <p:cNvSpPr>
            <a:spLocks noGrp="1"/>
          </p:cNvSpPr>
          <p:nvPr>
            <p:ph idx="1"/>
          </p:nvPr>
        </p:nvSpPr>
        <p:spPr/>
        <p:txBody>
          <a:bodyPr>
            <a:normAutofit/>
          </a:bodyPr>
          <a:lstStyle/>
          <a:p>
            <a:pPr marL="0" indent="0">
              <a:buNone/>
            </a:pPr>
            <a:endParaRPr lang="az-Cyrl-AZ" sz="2400" dirty="0"/>
          </a:p>
          <a:p>
            <a:pPr marL="0" indent="0">
              <a:buNone/>
            </a:pPr>
            <a:r>
              <a:rPr lang="az-Cyrl-AZ" sz="2400" dirty="0"/>
              <a:t>Підприємства, які не подали у період дії воєнного стану або стану війни проміжну, річну фінансову звітність та консолідовану фінансову звітність у строки, визначені цим Порядком, подають таку звітність </a:t>
            </a:r>
            <a:r>
              <a:rPr lang="az-Cyrl-AZ" sz="2400" b="1" dirty="0"/>
              <a:t>протягом трьох місяців після припинення чи скасування воєнного стану або стану війни за весь період неподання.</a:t>
            </a:r>
            <a:endParaRPr lang="uk-UA" sz="2400" b="1" dirty="0"/>
          </a:p>
          <a:p>
            <a:pPr marL="0" indent="0" algn="r">
              <a:buNone/>
            </a:pPr>
            <a:r>
              <a:rPr lang="uk-UA" sz="2400" dirty="0"/>
              <a:t>Останній абзац п. 2 Порядку № 419</a:t>
            </a:r>
          </a:p>
          <a:p>
            <a:pPr marL="0" indent="0">
              <a:buNone/>
            </a:pPr>
            <a:endParaRPr lang="uk-UA" sz="2400" dirty="0"/>
          </a:p>
          <a:p>
            <a:pPr marL="0" indent="0">
              <a:buNone/>
            </a:pPr>
            <a:r>
              <a:rPr lang="uk-UA" sz="2400" dirty="0">
                <a:solidFill>
                  <a:srgbClr val="FF0000"/>
                </a:solidFill>
              </a:rPr>
              <a:t>Це звільнення НЕ стосується подання </a:t>
            </a:r>
            <a:r>
              <a:rPr lang="uk-UA" sz="2400" dirty="0" err="1">
                <a:solidFill>
                  <a:srgbClr val="FF0000"/>
                </a:solidFill>
              </a:rPr>
              <a:t>фінзвітності</a:t>
            </a:r>
            <a:r>
              <a:rPr lang="uk-UA" sz="2400" dirty="0">
                <a:solidFill>
                  <a:srgbClr val="FF0000"/>
                </a:solidFill>
              </a:rPr>
              <a:t> разом із декларацією до ДПС!   </a:t>
            </a:r>
            <a:endParaRPr lang="az-Cyrl-AZ" sz="2400" dirty="0">
              <a:solidFill>
                <a:srgbClr val="FF0000"/>
              </a:solidFill>
            </a:endParaRPr>
          </a:p>
        </p:txBody>
      </p:sp>
    </p:spTree>
    <p:extLst>
      <p:ext uri="{BB962C8B-B14F-4D97-AF65-F5344CB8AC3E}">
        <p14:creationId xmlns:p14="http://schemas.microsoft.com/office/powerpoint/2010/main" val="56576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E03763-6C88-80D5-8E6C-B32150449AAB}"/>
              </a:ext>
            </a:extLst>
          </p:cNvPr>
          <p:cNvSpPr>
            <a:spLocks noGrp="1"/>
          </p:cNvSpPr>
          <p:nvPr>
            <p:ph type="title"/>
          </p:nvPr>
        </p:nvSpPr>
        <p:spPr/>
        <p:txBody>
          <a:bodyPr/>
          <a:lstStyle/>
          <a:p>
            <a:r>
              <a:rPr lang="uk-UA" b="1" dirty="0">
                <a:solidFill>
                  <a:srgbClr val="0041B6"/>
                </a:solidFill>
              </a:rPr>
              <a:t>Додаток ФЗ – фінансова звітність </a:t>
            </a:r>
            <a:endParaRPr lang="ru-UA" dirty="0"/>
          </a:p>
        </p:txBody>
      </p:sp>
      <p:sp>
        <p:nvSpPr>
          <p:cNvPr id="3" name="Объект 2">
            <a:extLst>
              <a:ext uri="{FF2B5EF4-FFF2-40B4-BE49-F238E27FC236}">
                <a16:creationId xmlns:a16="http://schemas.microsoft.com/office/drawing/2014/main" id="{DB899CA7-091F-E4E0-C18A-18F4AE451329}"/>
              </a:ext>
            </a:extLst>
          </p:cNvPr>
          <p:cNvSpPr>
            <a:spLocks noGrp="1"/>
          </p:cNvSpPr>
          <p:nvPr>
            <p:ph idx="1"/>
          </p:nvPr>
        </p:nvSpPr>
        <p:spPr/>
        <p:txBody>
          <a:bodyPr>
            <a:normAutofit/>
          </a:bodyPr>
          <a:lstStyle/>
          <a:p>
            <a:pPr marL="0" indent="0">
              <a:buNone/>
            </a:pPr>
            <a:r>
              <a:rPr lang="uk-UA" b="1" dirty="0">
                <a:solidFill>
                  <a:srgbClr val="0041B6"/>
                </a:solidFill>
              </a:rPr>
              <a:t>До ДПС</a:t>
            </a:r>
          </a:p>
          <a:p>
            <a:pPr marL="0" indent="0">
              <a:buNone/>
            </a:pPr>
            <a:r>
              <a:rPr lang="uk-UA" sz="2400" dirty="0" err="1"/>
              <a:t>Фінзвітність</a:t>
            </a:r>
            <a:r>
              <a:rPr lang="uk-UA" sz="2400" dirty="0"/>
              <a:t> – це додаток і невід'ємна частина декларації. Подавати її разом із декларацією мають усі платники податку на прибуток, </a:t>
            </a:r>
            <a:r>
              <a:rPr lang="uk-UA" sz="2400" b="1" dirty="0"/>
              <a:t>які мають можливість </a:t>
            </a:r>
            <a:r>
              <a:rPr lang="uk-UA" sz="2400" dirty="0"/>
              <a:t>виконувати свої податкові обов'язки у загальні строки для подання декларації – </a:t>
            </a:r>
            <a:r>
              <a:rPr lang="uk-UA" sz="2400" b="1" dirty="0">
                <a:solidFill>
                  <a:srgbClr val="0041B6"/>
                </a:solidFill>
              </a:rPr>
              <a:t>не пізніше 1 березня 2023 року. </a:t>
            </a:r>
          </a:p>
          <a:p>
            <a:pPr marL="0" indent="0">
              <a:buNone/>
            </a:pPr>
            <a:r>
              <a:rPr lang="uk-UA" sz="2400" dirty="0"/>
              <a:t>У ці строки податківцям маєте подати </a:t>
            </a:r>
            <a:r>
              <a:rPr lang="uk-UA" sz="2400" dirty="0" err="1"/>
              <a:t>фінзвітність</a:t>
            </a:r>
            <a:r>
              <a:rPr lang="uk-UA" sz="2400" dirty="0"/>
              <a:t> за 2022 рік у складі – </a:t>
            </a:r>
            <a:r>
              <a:rPr lang="uk-UA" sz="2400" b="1" dirty="0"/>
              <a:t>Балансу і Звіту про фінансові результати</a:t>
            </a:r>
          </a:p>
          <a:p>
            <a:pPr marL="0" indent="0">
              <a:buNone/>
            </a:pPr>
            <a:r>
              <a:rPr lang="uk-UA" sz="2400" dirty="0"/>
              <a:t>Платники податку на прибуток, які зобов’язані оприлюднювати річну </a:t>
            </a:r>
            <a:r>
              <a:rPr lang="uk-UA" sz="2400" dirty="0" err="1"/>
              <a:t>фінзвітність</a:t>
            </a:r>
            <a:r>
              <a:rPr lang="uk-UA" sz="2400" dirty="0"/>
              <a:t>, мають повторно подати податківцям повний комплект річної </a:t>
            </a:r>
            <a:r>
              <a:rPr lang="uk-UA" sz="2400" dirty="0" err="1"/>
              <a:t>фінзвітності</a:t>
            </a:r>
            <a:r>
              <a:rPr lang="uk-UA" sz="2400" dirty="0"/>
              <a:t> разом з аудиторським звітом не пізніше 10 червня року, наступного за звітним (п. 46.2 ПК). Тобто за 2022 рік – </a:t>
            </a:r>
            <a:r>
              <a:rPr lang="uk-UA" sz="2400" b="1" dirty="0">
                <a:solidFill>
                  <a:srgbClr val="0041B6"/>
                </a:solidFill>
              </a:rPr>
              <a:t>не пізніше 10.06.2023 </a:t>
            </a:r>
          </a:p>
          <a:p>
            <a:pPr marL="0" indent="0">
              <a:buNone/>
            </a:pPr>
            <a:endParaRPr lang="ru-UA" sz="2400" b="1" dirty="0"/>
          </a:p>
        </p:txBody>
      </p:sp>
    </p:spTree>
    <p:extLst>
      <p:ext uri="{BB962C8B-B14F-4D97-AF65-F5344CB8AC3E}">
        <p14:creationId xmlns:p14="http://schemas.microsoft.com/office/powerpoint/2010/main" val="161490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330A72-9BA9-89DF-D17F-BF32E10FB779}"/>
              </a:ext>
            </a:extLst>
          </p:cNvPr>
          <p:cNvSpPr>
            <a:spLocks noGrp="1"/>
          </p:cNvSpPr>
          <p:nvPr>
            <p:ph type="title"/>
          </p:nvPr>
        </p:nvSpPr>
        <p:spPr/>
        <p:txBody>
          <a:bodyPr/>
          <a:lstStyle/>
          <a:p>
            <a:r>
              <a:rPr lang="uk-UA" b="1" dirty="0">
                <a:solidFill>
                  <a:srgbClr val="0041B6"/>
                </a:solidFill>
              </a:rPr>
              <a:t>Додаток ФЗ – фінансова звітність </a:t>
            </a:r>
            <a:endParaRPr lang="ru-UA" dirty="0"/>
          </a:p>
        </p:txBody>
      </p:sp>
      <p:sp>
        <p:nvSpPr>
          <p:cNvPr id="3" name="Объект 2">
            <a:extLst>
              <a:ext uri="{FF2B5EF4-FFF2-40B4-BE49-F238E27FC236}">
                <a16:creationId xmlns:a16="http://schemas.microsoft.com/office/drawing/2014/main" id="{93C21A7D-C151-B06F-FA83-7B7EEBECC273}"/>
              </a:ext>
            </a:extLst>
          </p:cNvPr>
          <p:cNvSpPr>
            <a:spLocks noGrp="1"/>
          </p:cNvSpPr>
          <p:nvPr>
            <p:ph idx="1"/>
          </p:nvPr>
        </p:nvSpPr>
        <p:spPr/>
        <p:txBody>
          <a:bodyPr>
            <a:normAutofit fontScale="92500" lnSpcReduction="20000"/>
          </a:bodyPr>
          <a:lstStyle/>
          <a:p>
            <a:pPr marL="0" indent="0">
              <a:buNone/>
            </a:pPr>
            <a:endParaRPr lang="az-Cyrl-AZ" sz="2400" dirty="0"/>
          </a:p>
          <a:p>
            <a:pPr marL="0" indent="0">
              <a:buNone/>
            </a:pPr>
            <a:r>
              <a:rPr lang="az-Cyrl-AZ" sz="2400" dirty="0"/>
              <a:t>Платники податку на прибуток підприємств, які відповідно до Закону України "Про бухгалтерський облік та фінансову звітність в Україні" зобов'язані оприлюднювати річну фінансову звітність та річну консолідовану фінансову звітність разом з аудиторським звітом, </a:t>
            </a:r>
            <a:r>
              <a:rPr lang="az-Cyrl-AZ" sz="2400" b="1" dirty="0"/>
              <a:t>звільняються </a:t>
            </a:r>
            <a:r>
              <a:rPr lang="az-Cyrl-AZ" sz="2400" dirty="0"/>
              <a:t>від передбаченої цим Кодексом відповідальності </a:t>
            </a:r>
            <a:r>
              <a:rPr lang="az-Cyrl-AZ" sz="2400" b="1" dirty="0"/>
              <a:t>за неподання або несвоєчасне подання річної фінансової звітності, яка підлягає оприлюдненню разом з аудиторським звітом, </a:t>
            </a:r>
            <a:r>
              <a:rPr lang="az-Cyrl-AZ" sz="2400" dirty="0"/>
              <a:t>уточнюючого розрахунку до річної податкової декларації з податку на прибуток підприємств, що подається у разі, якщо показники оприлюдненої разом з аудиторським звітом річної фінансової звітності зазнали змін порівняно з показниками звіту про фінансовий стан (баланс) та звіту про прибутки та збитки та інший сукупний дохід (звіту про фінансові результати), що подаються разом з податковою декларацією згідно з абзацом другим пункту 46.2 статті 46 цього Кодексу, та такі зміни вплинули на показники раніше поданої річної податкової декларації з податку на прибуток підприємств за відповідний податковий (звітний) період, </a:t>
            </a:r>
            <a:r>
              <a:rPr lang="az-Cyrl-AZ" sz="2400" b="1" dirty="0">
                <a:solidFill>
                  <a:srgbClr val="0041B6"/>
                </a:solidFill>
              </a:rPr>
              <a:t>з обов'язковим виконанням таких обов'язків протягом трьох місяців після припинення або скасування воєнного стану в Україні</a:t>
            </a:r>
          </a:p>
          <a:p>
            <a:pPr marL="0" indent="0" algn="r">
              <a:buNone/>
            </a:pPr>
            <a:r>
              <a:rPr lang="az-Cyrl-AZ" sz="2400" dirty="0"/>
              <a:t>Останній абзац п. 69.1 підрозд. 10 р. ХХ ПК </a:t>
            </a:r>
            <a:endParaRPr lang="ru-UA" sz="2400" dirty="0"/>
          </a:p>
        </p:txBody>
      </p:sp>
    </p:spTree>
    <p:extLst>
      <p:ext uri="{BB962C8B-B14F-4D97-AF65-F5344CB8AC3E}">
        <p14:creationId xmlns:p14="http://schemas.microsoft.com/office/powerpoint/2010/main" val="214357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E5F1F0-F4A5-317A-476D-840C8570ED03}"/>
              </a:ext>
            </a:extLst>
          </p:cNvPr>
          <p:cNvSpPr>
            <a:spLocks noGrp="1"/>
          </p:cNvSpPr>
          <p:nvPr>
            <p:ph type="title"/>
          </p:nvPr>
        </p:nvSpPr>
        <p:spPr/>
        <p:txBody>
          <a:bodyPr/>
          <a:lstStyle/>
          <a:p>
            <a:r>
              <a:rPr lang="uk-UA" b="1" dirty="0">
                <a:solidFill>
                  <a:srgbClr val="0041B6"/>
                </a:solidFill>
              </a:rPr>
              <a:t>Форма декларації з податку на прибуток </a:t>
            </a:r>
            <a:endParaRPr lang="ru-UA" b="1" dirty="0">
              <a:solidFill>
                <a:srgbClr val="0041B6"/>
              </a:solidFill>
            </a:endParaRPr>
          </a:p>
        </p:txBody>
      </p:sp>
      <p:sp>
        <p:nvSpPr>
          <p:cNvPr id="3" name="Объект 2">
            <a:extLst>
              <a:ext uri="{FF2B5EF4-FFF2-40B4-BE49-F238E27FC236}">
                <a16:creationId xmlns:a16="http://schemas.microsoft.com/office/drawing/2014/main" id="{975F4500-A415-8F5F-8948-F61E455A14A2}"/>
              </a:ext>
            </a:extLst>
          </p:cNvPr>
          <p:cNvSpPr>
            <a:spLocks noGrp="1"/>
          </p:cNvSpPr>
          <p:nvPr>
            <p:ph idx="1"/>
          </p:nvPr>
        </p:nvSpPr>
        <p:spPr/>
        <p:txBody>
          <a:bodyPr>
            <a:normAutofit/>
          </a:bodyPr>
          <a:lstStyle/>
          <a:p>
            <a:pPr marL="0" indent="0">
              <a:buNone/>
            </a:pPr>
            <a:r>
              <a:rPr lang="uk-UA" dirty="0"/>
              <a:t>Форма декларації з податку на прибуток підприємств (</a:t>
            </a:r>
            <a:r>
              <a:rPr lang="uk-UA" i="1" dirty="0"/>
              <a:t>далі</a:t>
            </a:r>
            <a:r>
              <a:rPr lang="uk-UA" dirty="0"/>
              <a:t> – декларація) затверджена </a:t>
            </a:r>
            <a:r>
              <a:rPr lang="uk-UA" b="1" dirty="0"/>
              <a:t>наказом Мінфіну від 20.10.2015 № 897</a:t>
            </a:r>
          </a:p>
          <a:p>
            <a:pPr marL="0" indent="0">
              <a:buNone/>
            </a:pPr>
            <a:endParaRPr lang="uk-UA" b="1" dirty="0"/>
          </a:p>
          <a:p>
            <a:pPr marL="0" indent="0">
              <a:buNone/>
            </a:pPr>
            <a:r>
              <a:rPr lang="uk-UA" dirty="0"/>
              <a:t>Останні зміни до форми декларації Мінфін </a:t>
            </a:r>
            <a:r>
              <a:rPr lang="uk-UA" dirty="0" err="1"/>
              <a:t>вніс</a:t>
            </a:r>
            <a:r>
              <a:rPr lang="uk-UA" dirty="0"/>
              <a:t> </a:t>
            </a:r>
            <a:r>
              <a:rPr lang="uk-UA" b="1" u="sng" dirty="0"/>
              <a:t>наказом від 13.09.2022 № 274, </a:t>
            </a:r>
            <a:r>
              <a:rPr lang="uk-UA" dirty="0"/>
              <a:t>який набрав чинності 18.11.2022</a:t>
            </a:r>
          </a:p>
          <a:p>
            <a:pPr marL="0" indent="0">
              <a:buNone/>
            </a:pPr>
            <a:endParaRPr lang="uk-UA" b="1" dirty="0"/>
          </a:p>
          <a:p>
            <a:pPr marL="0" indent="0">
              <a:buNone/>
            </a:pPr>
            <a:r>
              <a:rPr lang="uk-UA" dirty="0"/>
              <a:t>Зміни із наказу від 13.09.2022 № 274 здебільшого стосуються резидентів Дія Сіті – платників податку на прибуток, які застосовують особливі умови оподаткування</a:t>
            </a:r>
          </a:p>
        </p:txBody>
      </p:sp>
    </p:spTree>
    <p:extLst>
      <p:ext uri="{BB962C8B-B14F-4D97-AF65-F5344CB8AC3E}">
        <p14:creationId xmlns:p14="http://schemas.microsoft.com/office/powerpoint/2010/main" val="1218073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428259-5B28-C9AA-62EF-0C9F068C0BA3}"/>
              </a:ext>
            </a:extLst>
          </p:cNvPr>
          <p:cNvSpPr>
            <a:spLocks noGrp="1"/>
          </p:cNvSpPr>
          <p:nvPr>
            <p:ph type="title"/>
          </p:nvPr>
        </p:nvSpPr>
        <p:spPr/>
        <p:txBody>
          <a:bodyPr/>
          <a:lstStyle/>
          <a:p>
            <a:r>
              <a:rPr lang="uk-UA" b="1" dirty="0">
                <a:solidFill>
                  <a:srgbClr val="0041B6"/>
                </a:solidFill>
              </a:rPr>
              <a:t>Додаток ФЗ – фінансова звітність </a:t>
            </a:r>
            <a:endParaRPr lang="ru-UA" dirty="0"/>
          </a:p>
        </p:txBody>
      </p:sp>
      <p:sp>
        <p:nvSpPr>
          <p:cNvPr id="3" name="Объект 2">
            <a:extLst>
              <a:ext uri="{FF2B5EF4-FFF2-40B4-BE49-F238E27FC236}">
                <a16:creationId xmlns:a16="http://schemas.microsoft.com/office/drawing/2014/main" id="{5B129C61-6868-728B-B967-AE1293C0819B}"/>
              </a:ext>
            </a:extLst>
          </p:cNvPr>
          <p:cNvSpPr>
            <a:spLocks noGrp="1"/>
          </p:cNvSpPr>
          <p:nvPr>
            <p:ph idx="1"/>
          </p:nvPr>
        </p:nvSpPr>
        <p:spPr/>
        <p:txBody>
          <a:bodyPr>
            <a:normAutofit fontScale="77500" lnSpcReduction="20000"/>
          </a:bodyPr>
          <a:lstStyle/>
          <a:p>
            <a:pPr marL="0" indent="0">
              <a:buNone/>
            </a:pPr>
            <a:r>
              <a:rPr lang="uk-UA" b="1" dirty="0"/>
              <a:t>Порядок подання </a:t>
            </a:r>
            <a:r>
              <a:rPr lang="uk-UA" b="1" dirty="0" err="1"/>
              <a:t>фінзвітності</a:t>
            </a:r>
            <a:r>
              <a:rPr lang="uk-UA" b="1" dirty="0"/>
              <a:t> разом з декларацією </a:t>
            </a:r>
          </a:p>
          <a:p>
            <a:pPr marL="0" indent="0">
              <a:buNone/>
            </a:pPr>
            <a:r>
              <a:rPr lang="az-Cyrl-AZ" dirty="0"/>
              <a:t>«При формуванні звітності, яка подається до Державної податкової служби України і Державної служби статистики України, слід використовувати електронні форми </a:t>
            </a:r>
            <a:r>
              <a:rPr lang="az-Cyrl-AZ" b="1" dirty="0"/>
              <a:t>з першою літерою «</a:t>
            </a:r>
            <a:r>
              <a:rPr lang="en-US" b="1" dirty="0"/>
              <a:t>S».</a:t>
            </a:r>
            <a:r>
              <a:rPr lang="en-US" dirty="0"/>
              <a:t> </a:t>
            </a:r>
            <a:endParaRPr lang="uk-UA" dirty="0"/>
          </a:p>
          <a:p>
            <a:pPr marL="0" indent="0">
              <a:buNone/>
            </a:pPr>
            <a:r>
              <a:rPr lang="az-Cyrl-AZ" dirty="0"/>
              <a:t>Звітність, яка подається тільки до Державної податкової служби України, формується за електронними формами </a:t>
            </a:r>
            <a:r>
              <a:rPr lang="az-Cyrl-AZ" b="1" dirty="0"/>
              <a:t>з першою літерою «</a:t>
            </a:r>
            <a:r>
              <a:rPr lang="en-US" b="1" dirty="0"/>
              <a:t>J».</a:t>
            </a:r>
            <a:endParaRPr lang="uk-UA" b="1" dirty="0"/>
          </a:p>
          <a:p>
            <a:pPr marL="0" indent="0">
              <a:buNone/>
            </a:pPr>
            <a:r>
              <a:rPr lang="az-Cyrl-AZ" dirty="0"/>
              <a:t>Декларація вважається прийнятою за умови наявності та достовірності всіх обов’язкових реквізитів (пункти 49.3, 49.8 ст. 49 ПКУ) у разі подання фінансової звітності, яка є додатком до Декларації (Звіту), в електронному вигляді до органів ДПС </a:t>
            </a:r>
            <a:r>
              <a:rPr lang="az-Cyrl-AZ" b="1" dirty="0"/>
              <a:t>раніше,</a:t>
            </a:r>
            <a:r>
              <a:rPr lang="az-Cyrl-AZ" dirty="0"/>
              <a:t> </a:t>
            </a:r>
            <a:r>
              <a:rPr lang="az-Cyrl-AZ" b="1" dirty="0"/>
              <a:t>ніж така Декларація </a:t>
            </a:r>
            <a:r>
              <a:rPr lang="az-Cyrl-AZ" dirty="0"/>
              <a:t>(Звіт) (з різницею в один день/місяць), </a:t>
            </a:r>
            <a:r>
              <a:rPr lang="az-Cyrl-AZ" b="1" dirty="0"/>
              <a:t>оскільки контроль наявності поданих форм фінансової звітності до Декларації (Звіту) здійснюється серед поданих раніше та зареєстрованих в центральній базі даних діючих форм фінансової звітності за відповідний звітний період (періоди)».</a:t>
            </a:r>
          </a:p>
          <a:p>
            <a:pPr marL="0" indent="0" algn="r">
              <a:buNone/>
            </a:pPr>
            <a:r>
              <a:rPr lang="az-Cyrl-AZ" b="1" dirty="0"/>
              <a:t>ЗІР, підкатегорія 102.20.02 </a:t>
            </a:r>
            <a:endParaRPr lang="ru-UA" b="1" dirty="0"/>
          </a:p>
        </p:txBody>
      </p:sp>
    </p:spTree>
    <p:extLst>
      <p:ext uri="{BB962C8B-B14F-4D97-AF65-F5344CB8AC3E}">
        <p14:creationId xmlns:p14="http://schemas.microsoft.com/office/powerpoint/2010/main" val="3768333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13F5BCB-1EEC-C84D-4890-A410D21AC2C2}"/>
              </a:ext>
            </a:extLst>
          </p:cNvPr>
          <p:cNvSpPr>
            <a:spLocks noGrp="1"/>
          </p:cNvSpPr>
          <p:nvPr>
            <p:ph idx="1"/>
          </p:nvPr>
        </p:nvSpPr>
        <p:spPr>
          <a:xfrm>
            <a:off x="838200" y="1123122"/>
            <a:ext cx="10515600" cy="5053841"/>
          </a:xfrm>
        </p:spPr>
        <p:txBody>
          <a:bodyPr/>
          <a:lstStyle/>
          <a:p>
            <a:pPr marL="0" indent="0">
              <a:buNone/>
            </a:pPr>
            <a:r>
              <a:rPr lang="uk-UA" b="1" dirty="0">
                <a:solidFill>
                  <a:srgbClr val="0041B6"/>
                </a:solidFill>
              </a:rPr>
              <a:t>Відмітка про додатки до декларації </a:t>
            </a:r>
            <a:endParaRPr lang="ru-UA" b="1" dirty="0">
              <a:solidFill>
                <a:srgbClr val="0041B6"/>
              </a:solidFill>
            </a:endParaRPr>
          </a:p>
        </p:txBody>
      </p:sp>
      <p:pic>
        <p:nvPicPr>
          <p:cNvPr id="5" name="Рисунок 4">
            <a:extLst>
              <a:ext uri="{FF2B5EF4-FFF2-40B4-BE49-F238E27FC236}">
                <a16:creationId xmlns:a16="http://schemas.microsoft.com/office/drawing/2014/main" id="{BF406305-DB1F-83CF-2552-C09B745C8298}"/>
              </a:ext>
            </a:extLst>
          </p:cNvPr>
          <p:cNvPicPr>
            <a:picLocks noChangeAspect="1"/>
          </p:cNvPicPr>
          <p:nvPr/>
        </p:nvPicPr>
        <p:blipFill>
          <a:blip r:embed="rId2"/>
          <a:stretch>
            <a:fillRect/>
          </a:stretch>
        </p:blipFill>
        <p:spPr>
          <a:xfrm>
            <a:off x="838200" y="1771305"/>
            <a:ext cx="10267122" cy="4405658"/>
          </a:xfrm>
          <a:prstGeom prst="rect">
            <a:avLst/>
          </a:prstGeom>
        </p:spPr>
      </p:pic>
    </p:spTree>
    <p:extLst>
      <p:ext uri="{BB962C8B-B14F-4D97-AF65-F5344CB8AC3E}">
        <p14:creationId xmlns:p14="http://schemas.microsoft.com/office/powerpoint/2010/main" val="370268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C4D4B5-A887-3E6F-0A3A-373A5D05934B}"/>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b="1" dirty="0">
              <a:solidFill>
                <a:srgbClr val="0041B6"/>
              </a:solidFill>
            </a:endParaRPr>
          </a:p>
        </p:txBody>
      </p:sp>
      <p:sp>
        <p:nvSpPr>
          <p:cNvPr id="3" name="Объект 2">
            <a:extLst>
              <a:ext uri="{FF2B5EF4-FFF2-40B4-BE49-F238E27FC236}">
                <a16:creationId xmlns:a16="http://schemas.microsoft.com/office/drawing/2014/main" id="{C103EE8F-A8C8-BBC7-B967-A42C8B2D58A6}"/>
              </a:ext>
            </a:extLst>
          </p:cNvPr>
          <p:cNvSpPr>
            <a:spLocks noGrp="1"/>
          </p:cNvSpPr>
          <p:nvPr>
            <p:ph idx="1"/>
          </p:nvPr>
        </p:nvSpPr>
        <p:spPr/>
        <p:txBody>
          <a:bodyPr>
            <a:normAutofit/>
          </a:bodyPr>
          <a:lstStyle/>
          <a:p>
            <a:pPr marL="0" indent="0">
              <a:buNone/>
            </a:pPr>
            <a:endParaRPr lang="az-Cyrl-AZ" sz="2400" dirty="0"/>
          </a:p>
          <a:p>
            <a:pPr marL="0" indent="0">
              <a:buNone/>
            </a:pPr>
            <a:r>
              <a:rPr lang="az-Cyrl-AZ" sz="2400" dirty="0"/>
              <a:t>Для платників податку, у яких річний </a:t>
            </a:r>
            <a:r>
              <a:rPr lang="az-Cyrl-AZ" sz="2400" b="1" dirty="0"/>
              <a:t>дохід від будь-якої діяльності </a:t>
            </a:r>
            <a:r>
              <a:rPr lang="az-Cyrl-AZ" sz="2400" dirty="0"/>
              <a:t>(за вирахуванням непрямих податків), визначений за правилами бухгалтерського обліку </a:t>
            </a:r>
            <a:r>
              <a:rPr lang="az-Cyrl-AZ" sz="2400" b="1" dirty="0"/>
              <a:t>за останній річний звітний період не перевищує сорока мільйонів гривень</a:t>
            </a:r>
            <a:r>
              <a:rPr lang="az-Cyrl-AZ" sz="2400" dirty="0"/>
              <a:t>, об'єкт оподаткування може визначатися </a:t>
            </a:r>
            <a:r>
              <a:rPr lang="az-Cyrl-AZ" sz="2400" b="1" dirty="0"/>
              <a:t>без коригування</a:t>
            </a:r>
            <a:r>
              <a:rPr lang="az-Cyrl-AZ" sz="2400" dirty="0"/>
              <a:t> фінансового результату до оподаткування на усі різниці (крім від'ємного значення об'єкта оподаткування минулих податкових (звітних) років та коригувань, визначених підпунктом 140.4.8 пункту 140.4 та підпунктом 140.5.16 пункту 140.5 статті 140 цього Кодексу), визначені відповідно до положень цього розділу</a:t>
            </a:r>
          </a:p>
          <a:p>
            <a:pPr marL="0" indent="0" algn="r">
              <a:buNone/>
            </a:pPr>
            <a:r>
              <a:rPr lang="az-Cyrl-AZ" sz="2400" dirty="0"/>
              <a:t>Пп. 134.1.1 ПК</a:t>
            </a:r>
          </a:p>
          <a:p>
            <a:pPr marL="0" indent="0">
              <a:buNone/>
            </a:pPr>
            <a:endParaRPr lang="ru-UA" sz="2400" dirty="0"/>
          </a:p>
        </p:txBody>
      </p:sp>
    </p:spTree>
    <p:extLst>
      <p:ext uri="{BB962C8B-B14F-4D97-AF65-F5344CB8AC3E}">
        <p14:creationId xmlns:p14="http://schemas.microsoft.com/office/powerpoint/2010/main" val="1066075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171EED-FEFC-0D52-E61D-62A22C3A5A8F}"/>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F8FF35C3-2251-2C78-9003-C6D854D2EDFE}"/>
              </a:ext>
            </a:extLst>
          </p:cNvPr>
          <p:cNvSpPr>
            <a:spLocks noGrp="1"/>
          </p:cNvSpPr>
          <p:nvPr>
            <p:ph idx="1"/>
          </p:nvPr>
        </p:nvSpPr>
        <p:spPr>
          <a:xfrm>
            <a:off x="838200" y="1590260"/>
            <a:ext cx="10515600" cy="5019261"/>
          </a:xfrm>
        </p:spPr>
        <p:txBody>
          <a:bodyPr>
            <a:normAutofit fontScale="77500" lnSpcReduction="20000"/>
          </a:bodyPr>
          <a:lstStyle/>
          <a:p>
            <a:pPr marL="0" indent="0">
              <a:buNone/>
            </a:pPr>
            <a:r>
              <a:rPr lang="az-Cyrl-AZ" dirty="0"/>
              <a:t>Щоб визначити річну суму бухдоходу, доходи від усіх видів діяльності беріть зі </a:t>
            </a:r>
            <a:r>
              <a:rPr lang="az-Cyrl-AZ" b="1" dirty="0"/>
              <a:t>Звіту про фінансові результати</a:t>
            </a:r>
            <a:r>
              <a:rPr lang="az-Cyrl-AZ" dirty="0"/>
              <a:t>, а саме:</a:t>
            </a:r>
          </a:p>
          <a:p>
            <a:r>
              <a:rPr lang="az-Cyrl-AZ" dirty="0"/>
              <a:t>дохід (виручка) від реалізації продукції (товарів, робіт, послуг) — рядок 2000;</a:t>
            </a:r>
          </a:p>
          <a:p>
            <a:r>
              <a:rPr lang="az-Cyrl-AZ" dirty="0"/>
              <a:t>інші операційні доходи — рядок 2120;</a:t>
            </a:r>
          </a:p>
          <a:p>
            <a:r>
              <a:rPr lang="az-Cyrl-AZ" dirty="0"/>
              <a:t>фінансові доходи — рядок 2220;</a:t>
            </a:r>
          </a:p>
          <a:p>
            <a:r>
              <a:rPr lang="az-Cyrl-AZ" dirty="0"/>
              <a:t>інші доходи — рядок 2240;</a:t>
            </a:r>
          </a:p>
          <a:p>
            <a:r>
              <a:rPr lang="az-Cyrl-AZ" dirty="0"/>
              <a:t>доходи від участі в капіталі — рядок 2200.</a:t>
            </a:r>
          </a:p>
          <a:p>
            <a:pPr marL="0" indent="0">
              <a:buNone/>
            </a:pPr>
            <a:r>
              <a:rPr lang="az-Cyrl-AZ" dirty="0"/>
              <a:t>Усі показники беріть </a:t>
            </a:r>
            <a:r>
              <a:rPr lang="az-Cyrl-AZ" b="1" dirty="0"/>
              <a:t>до округлення.</a:t>
            </a:r>
          </a:p>
          <a:p>
            <a:pPr marL="0" indent="0">
              <a:buNone/>
            </a:pPr>
            <a:endParaRPr lang="az-Cyrl-AZ" b="1" dirty="0"/>
          </a:p>
          <a:p>
            <a:pPr marL="0" indent="0">
              <a:buNone/>
            </a:pPr>
            <a:r>
              <a:rPr lang="az-Cyrl-AZ" dirty="0"/>
              <a:t>Якщо використовуєте загальні форми фінзвітності з НП(С)БО 1 «Загальні вимоги до фінансової звітності», суму річного доходу визначайте як загальне значення рядків 2000, 2120, 2220, 2240 та 2200 Звіту про фінансові результати (форма № 2) за рік.</a:t>
            </a:r>
          </a:p>
          <a:p>
            <a:pPr marL="0" indent="0">
              <a:buNone/>
            </a:pPr>
            <a:r>
              <a:rPr lang="az-Cyrl-AZ" dirty="0"/>
              <a:t>Якщо застосовуєте спрощені форми фінзвітності з НП(С)БО 25 «Спрощена фінансова звітність», загальне значення доходу беріть із рядка 2280 Звіту про фінансові результати (форма № 2-м або № 2-мс).</a:t>
            </a:r>
            <a:endParaRPr lang="ru-UA" dirty="0"/>
          </a:p>
        </p:txBody>
      </p:sp>
    </p:spTree>
    <p:extLst>
      <p:ext uri="{BB962C8B-B14F-4D97-AF65-F5344CB8AC3E}">
        <p14:creationId xmlns:p14="http://schemas.microsoft.com/office/powerpoint/2010/main" val="371085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36B105-E487-DFC9-CE9F-BE6C94FA8E78}"/>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1B3487A0-A88A-B3F1-85A7-DBD5FECB3799}"/>
              </a:ext>
            </a:extLst>
          </p:cNvPr>
          <p:cNvSpPr>
            <a:spLocks noGrp="1"/>
          </p:cNvSpPr>
          <p:nvPr>
            <p:ph idx="1"/>
          </p:nvPr>
        </p:nvSpPr>
        <p:spPr/>
        <p:txBody>
          <a:bodyPr>
            <a:normAutofit/>
          </a:bodyPr>
          <a:lstStyle/>
          <a:p>
            <a:pPr marL="0" indent="0">
              <a:buNone/>
            </a:pPr>
            <a:r>
              <a:rPr lang="uk-UA" b="1" dirty="0">
                <a:solidFill>
                  <a:srgbClr val="0041B6"/>
                </a:solidFill>
              </a:rPr>
              <a:t>Платники, котрі протягом року переходили на сплату </a:t>
            </a:r>
            <a:r>
              <a:rPr lang="uk-UA" b="1" dirty="0" err="1">
                <a:solidFill>
                  <a:srgbClr val="0041B6"/>
                </a:solidFill>
              </a:rPr>
              <a:t>спецЄП</a:t>
            </a:r>
            <a:r>
              <a:rPr lang="uk-UA" b="1" dirty="0">
                <a:solidFill>
                  <a:srgbClr val="0041B6"/>
                </a:solidFill>
              </a:rPr>
              <a:t> 2%</a:t>
            </a:r>
          </a:p>
          <a:p>
            <a:pPr marL="0" indent="0">
              <a:buNone/>
            </a:pPr>
            <a:endParaRPr lang="uk-UA" dirty="0"/>
          </a:p>
          <a:p>
            <a:pPr marL="0" indent="0">
              <a:buNone/>
            </a:pPr>
            <a:r>
              <a:rPr lang="uk-UA" sz="2400" dirty="0"/>
              <a:t>Обсяг річного доходу від будь-якої діяльності (за вирахуванням непрямих податків) платника податку на прибуток підприємств для цілей застосування підпункту 39.2.1.7 підпункту 39.2.1 пункту 39.2 статті 39, </a:t>
            </a:r>
            <a:r>
              <a:rPr lang="uk-UA" sz="2400" b="1" dirty="0"/>
              <a:t>підпункту 134.1.1</a:t>
            </a:r>
            <a:r>
              <a:rPr lang="uk-UA" sz="2400" dirty="0"/>
              <a:t> пункту 134.1 статті 134 та </a:t>
            </a:r>
            <a:r>
              <a:rPr lang="uk-UA" sz="2400" b="1" dirty="0"/>
              <a:t>пункту 137.5 </a:t>
            </a:r>
            <a:r>
              <a:rPr lang="uk-UA" sz="2400" dirty="0"/>
              <a:t>статті 137 цього Кодексу обчислюється </a:t>
            </a:r>
            <a:r>
              <a:rPr lang="uk-UA" sz="2400" b="1" dirty="0"/>
              <a:t>за весь звітний рік</a:t>
            </a:r>
            <a:r>
              <a:rPr lang="uk-UA" sz="2400" dirty="0"/>
              <a:t>, у тому числі з урахуванням доходів, отриманих за періоди такого року, в яких такий платник податку перебував на сплаті єдиного податку за ставкою 2%</a:t>
            </a:r>
          </a:p>
          <a:p>
            <a:pPr marL="0" indent="0" algn="r">
              <a:buNone/>
            </a:pPr>
            <a:r>
              <a:rPr lang="uk-UA" sz="2400" dirty="0" err="1"/>
              <a:t>Пп</a:t>
            </a:r>
            <a:r>
              <a:rPr lang="uk-UA" sz="2400" dirty="0"/>
              <a:t>. 9.12 </a:t>
            </a:r>
            <a:r>
              <a:rPr lang="uk-UA" sz="2400" dirty="0" err="1"/>
              <a:t>підрозд</a:t>
            </a:r>
            <a:r>
              <a:rPr lang="uk-UA" sz="2400" dirty="0"/>
              <a:t>. 8 р. ХХ </a:t>
            </a:r>
            <a:r>
              <a:rPr lang="ru-RU" sz="2400" dirty="0"/>
              <a:t>ПК</a:t>
            </a:r>
            <a:endParaRPr lang="ru-UA" sz="2400" dirty="0"/>
          </a:p>
        </p:txBody>
      </p:sp>
    </p:spTree>
    <p:extLst>
      <p:ext uri="{BB962C8B-B14F-4D97-AF65-F5344CB8AC3E}">
        <p14:creationId xmlns:p14="http://schemas.microsoft.com/office/powerpoint/2010/main" val="401100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912A61-BE3D-2BEA-F8BB-0E09EA1DF8A6}"/>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A95D8ACE-10D5-A9B5-7FC8-DE85CD1273B3}"/>
              </a:ext>
            </a:extLst>
          </p:cNvPr>
          <p:cNvSpPr>
            <a:spLocks noGrp="1"/>
          </p:cNvSpPr>
          <p:nvPr>
            <p:ph idx="1"/>
          </p:nvPr>
        </p:nvSpPr>
        <p:spPr/>
        <p:txBody>
          <a:bodyPr>
            <a:normAutofit fontScale="77500" lnSpcReduction="20000"/>
          </a:bodyPr>
          <a:lstStyle/>
          <a:p>
            <a:pPr marL="0" indent="0">
              <a:buNone/>
            </a:pPr>
            <a:r>
              <a:rPr lang="az-Cyrl-AZ" dirty="0"/>
              <a:t>Платник податку, у якого річний дохід (за вирахуванням непрямих податків), визначений за правилами бухгалтерського обліку за останній річний звітний період не перевищує сорока мільйонів гривень, має право прийняти рішення про незастосування коригувань фінансового результату до оподаткування на усі різниці (крім від'ємного значення об'єкта оподаткування минулих податкових (звітних) років та коригувань, визначених підпунктом 140.4.8 пункту 140.4 та підпунктом 140.5.16 пункту 140.5 статті 140 цього Кодексу), визначені відповідно до положень цього розділу, </a:t>
            </a:r>
            <a:r>
              <a:rPr lang="az-Cyrl-AZ" b="1" dirty="0">
                <a:solidFill>
                  <a:srgbClr val="0041B6"/>
                </a:solidFill>
              </a:rPr>
              <a:t>не більше одного разу протягом безперервної сукупності років в кожному з яких виконується цей критерій щодо розміру доходу.</a:t>
            </a:r>
            <a:r>
              <a:rPr lang="az-Cyrl-AZ" dirty="0"/>
              <a:t> </a:t>
            </a:r>
          </a:p>
          <a:p>
            <a:pPr marL="0" indent="0">
              <a:buNone/>
            </a:pPr>
            <a:r>
              <a:rPr lang="az-Cyrl-AZ" dirty="0"/>
              <a:t>Про прийняте рішення платник податку зазначає у податковій звітності з цього податку, що подається </a:t>
            </a:r>
            <a:r>
              <a:rPr lang="az-Cyrl-AZ" b="1" dirty="0"/>
              <a:t>за перший рік в такій безперервній сукупності років</a:t>
            </a:r>
            <a:r>
              <a:rPr lang="az-Cyrl-AZ" dirty="0"/>
              <a:t>. В подальші роки такої сукупності коригування фінансового результату також не застосовуються (крім від'ємного значення об'єкта оподаткування минулих податкових (звітних) років та коригувань, визначених підпунктом 140.4.8 пункту 140.4 та підпунктом 140.5.16 пункту 140.5 статті 140 цього Кодексу)</a:t>
            </a:r>
          </a:p>
          <a:p>
            <a:pPr marL="0" indent="0" algn="r">
              <a:buNone/>
            </a:pPr>
            <a:r>
              <a:rPr lang="az-Cyrl-AZ" dirty="0"/>
              <a:t>Пп. 134.1.1 ПК</a:t>
            </a:r>
            <a:endParaRPr lang="ru-UA" dirty="0"/>
          </a:p>
        </p:txBody>
      </p:sp>
    </p:spTree>
    <p:extLst>
      <p:ext uri="{BB962C8B-B14F-4D97-AF65-F5344CB8AC3E}">
        <p14:creationId xmlns:p14="http://schemas.microsoft.com/office/powerpoint/2010/main" val="114118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84EC085-FF11-2749-2D95-3C6B35714836}"/>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graphicFrame>
        <p:nvGraphicFramePr>
          <p:cNvPr id="4" name="Объект 3">
            <a:extLst>
              <a:ext uri="{FF2B5EF4-FFF2-40B4-BE49-F238E27FC236}">
                <a16:creationId xmlns:a16="http://schemas.microsoft.com/office/drawing/2014/main" id="{1D4C6FDF-9060-B49F-4D95-F330067A7F03}"/>
              </a:ext>
            </a:extLst>
          </p:cNvPr>
          <p:cNvGraphicFramePr>
            <a:graphicFrameLocks noGrp="1"/>
          </p:cNvGraphicFramePr>
          <p:nvPr>
            <p:ph idx="1"/>
            <p:extLst>
              <p:ext uri="{D42A27DB-BD31-4B8C-83A1-F6EECF244321}">
                <p14:modId xmlns:p14="http://schemas.microsoft.com/office/powerpoint/2010/main" val="1559069847"/>
              </p:ext>
            </p:extLst>
          </p:nvPr>
        </p:nvGraphicFramePr>
        <p:xfrm>
          <a:off x="387626" y="1948070"/>
          <a:ext cx="11416748" cy="4093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2570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1E7718-B9D5-AAB7-AA86-4E5728F730D5}"/>
              </a:ext>
            </a:extLst>
          </p:cNvPr>
          <p:cNvSpPr>
            <a:spLocks noGrp="1"/>
          </p:cNvSpPr>
          <p:nvPr>
            <p:ph type="title"/>
          </p:nvPr>
        </p:nvSpPr>
        <p:spPr>
          <a:xfrm>
            <a:off x="838200" y="365126"/>
            <a:ext cx="10515600" cy="976658"/>
          </a:xfrm>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5E523739-8CA8-565A-CA01-3DBD2D75F40F}"/>
              </a:ext>
            </a:extLst>
          </p:cNvPr>
          <p:cNvSpPr>
            <a:spLocks noGrp="1"/>
          </p:cNvSpPr>
          <p:nvPr>
            <p:ph idx="1"/>
          </p:nvPr>
        </p:nvSpPr>
        <p:spPr>
          <a:xfrm>
            <a:off x="437322" y="1490869"/>
            <a:ext cx="11290852" cy="5237921"/>
          </a:xfrm>
        </p:spPr>
        <p:txBody>
          <a:bodyPr>
            <a:normAutofit fontScale="92500" lnSpcReduction="20000"/>
          </a:bodyPr>
          <a:lstStyle/>
          <a:p>
            <a:pPr marL="0" indent="0" algn="l">
              <a:lnSpc>
                <a:spcPct val="100000"/>
              </a:lnSpc>
              <a:spcBef>
                <a:spcPts val="0"/>
              </a:spcBef>
              <a:buNone/>
            </a:pPr>
            <a:r>
              <a:rPr lang="az-Cyrl-AZ" sz="2400" dirty="0"/>
              <a:t>Щоб відмовитися від коригувальних різниць:</a:t>
            </a:r>
          </a:p>
          <a:p>
            <a:pPr algn="l">
              <a:lnSpc>
                <a:spcPct val="100000"/>
              </a:lnSpc>
              <a:spcBef>
                <a:spcPts val="0"/>
              </a:spcBef>
              <a:buFont typeface="Arial" panose="020B0604020202020204" pitchFamily="34" charset="0"/>
              <a:buChar char="•"/>
            </a:pPr>
            <a:r>
              <a:rPr lang="az-Cyrl-AZ" sz="2400" dirty="0"/>
              <a:t>орієнтуйтеся на показник бухдоходу </a:t>
            </a:r>
            <a:r>
              <a:rPr lang="az-Cyrl-AZ" sz="2400" b="1" dirty="0"/>
              <a:t>за останній річний звітний період</a:t>
            </a:r>
            <a:r>
              <a:rPr lang="az-Cyrl-AZ" sz="2400" dirty="0"/>
              <a:t> (ряд. 01 Декларації за 2022 рік), а не попередній;</a:t>
            </a:r>
          </a:p>
          <a:p>
            <a:pPr algn="l">
              <a:lnSpc>
                <a:spcPct val="100000"/>
              </a:lnSpc>
              <a:spcBef>
                <a:spcPts val="0"/>
              </a:spcBef>
              <a:buFont typeface="Arial" panose="020B0604020202020204" pitchFamily="34" charset="0"/>
              <a:buChar char="•"/>
            </a:pPr>
            <a:r>
              <a:rPr lang="uk-UA" sz="2400" dirty="0"/>
              <a:t>ухваліть рішення не застосовувати коригування </a:t>
            </a:r>
            <a:r>
              <a:rPr lang="uk-UA" sz="2400" dirty="0" err="1"/>
              <a:t>фінрезультату</a:t>
            </a:r>
            <a:r>
              <a:rPr lang="uk-UA" sz="2400" dirty="0"/>
              <a:t> до оподаткування на різниці, передбачені в розділі III ПК. Ухвалити таке рішення </a:t>
            </a:r>
            <a:r>
              <a:rPr lang="uk-UA" sz="2400" b="1" dirty="0"/>
              <a:t>можете один раз протягом безперервної сукупності років</a:t>
            </a:r>
            <a:r>
              <a:rPr lang="uk-UA" sz="2400" dirty="0"/>
              <a:t>, у кожному з яких виконується критерій щодо розміру </a:t>
            </a:r>
            <a:r>
              <a:rPr lang="uk-UA" sz="2400" dirty="0" err="1"/>
              <a:t>бухдоходу</a:t>
            </a:r>
            <a:r>
              <a:rPr lang="uk-UA" sz="2400" dirty="0"/>
              <a:t>. Рішення про незастосування різниць </a:t>
            </a:r>
            <a:r>
              <a:rPr lang="uk-UA" sz="2400" dirty="0" err="1"/>
              <a:t>оформте</a:t>
            </a:r>
            <a:r>
              <a:rPr lang="uk-UA" sz="2400" dirty="0"/>
              <a:t> окремим наказом. Видати такий наказ потрібно наприкінці року, в якому такого критерію дотримали вперше, або в перших числах січня наступного </a:t>
            </a:r>
            <a:r>
              <a:rPr lang="ru-RU" sz="2400" dirty="0"/>
              <a:t>року;</a:t>
            </a:r>
          </a:p>
          <a:p>
            <a:pPr algn="l">
              <a:lnSpc>
                <a:spcPct val="100000"/>
              </a:lnSpc>
              <a:spcBef>
                <a:spcPts val="0"/>
              </a:spcBef>
              <a:buFont typeface="Arial" panose="020B0604020202020204" pitchFamily="34" charset="0"/>
              <a:buChar char="•"/>
            </a:pPr>
            <a:r>
              <a:rPr lang="uk-UA" sz="2400" b="1" dirty="0"/>
              <a:t>зробіть позначку про ухвалення рішення про незастосування різниць у Декларації</a:t>
            </a:r>
            <a:r>
              <a:rPr lang="uk-UA" sz="2400" dirty="0"/>
              <a:t>, яку подаєте за перший рік у безперервній сукупності років, протягом яких виконується дохідний критерій: в основній частині Декларації в полі «Наявність рішення» </a:t>
            </a:r>
            <a:r>
              <a:rPr lang="uk-UA" sz="2400" dirty="0" err="1"/>
              <a:t>проставте</a:t>
            </a:r>
            <a:r>
              <a:rPr lang="uk-UA" sz="2400" dirty="0"/>
              <a:t> позначку, а в полі «Прийнято рішення про незастосування коригувань фінансового результату до оподаткування на усі різниці» — номер і дату розпорядчого документа (наказу) про ухвалення такого рішення (ЗІР, підкатегорія </a:t>
            </a:r>
            <a:r>
              <a:rPr lang="ru-RU" sz="2400" dirty="0"/>
              <a:t>102.20.02)</a:t>
            </a:r>
          </a:p>
          <a:p>
            <a:pPr marL="0" indent="0" algn="l">
              <a:lnSpc>
                <a:spcPct val="100000"/>
              </a:lnSpc>
              <a:spcBef>
                <a:spcPts val="0"/>
              </a:spcBef>
              <a:buNone/>
            </a:pPr>
            <a:endParaRPr lang="ru-RU" sz="2400" dirty="0"/>
          </a:p>
          <a:p>
            <a:pPr marL="0" indent="0" algn="ctr">
              <a:lnSpc>
                <a:spcPct val="100000"/>
              </a:lnSpc>
              <a:spcBef>
                <a:spcPts val="0"/>
              </a:spcBef>
              <a:buNone/>
            </a:pPr>
            <a:r>
              <a:rPr lang="uk-UA" sz="2400" dirty="0">
                <a:solidFill>
                  <a:srgbClr val="FF0000"/>
                </a:solidFill>
              </a:rPr>
              <a:t>Рішення про незастосування різниць не можна відкликати, воно діятиме автоматично протягом усіх наступних років, доки річний дохід не сягне 40 млн грн</a:t>
            </a:r>
          </a:p>
        </p:txBody>
      </p:sp>
    </p:spTree>
    <p:extLst>
      <p:ext uri="{BB962C8B-B14F-4D97-AF65-F5344CB8AC3E}">
        <p14:creationId xmlns:p14="http://schemas.microsoft.com/office/powerpoint/2010/main" val="4035886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5D208D-96A3-BFAF-9B17-054E3A02E09B}"/>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FAEB65AD-D0A9-3B32-5FA7-242673B74963}"/>
              </a:ext>
            </a:extLst>
          </p:cNvPr>
          <p:cNvSpPr>
            <a:spLocks noGrp="1"/>
          </p:cNvSpPr>
          <p:nvPr>
            <p:ph idx="1"/>
          </p:nvPr>
        </p:nvSpPr>
        <p:spPr>
          <a:xfrm>
            <a:off x="467833" y="1552353"/>
            <a:ext cx="11376837" cy="5029200"/>
          </a:xfrm>
        </p:spPr>
        <p:txBody>
          <a:bodyPr>
            <a:normAutofit fontScale="92500"/>
          </a:bodyPr>
          <a:lstStyle/>
          <a:p>
            <a:pPr marL="0" indent="0">
              <a:buNone/>
            </a:pPr>
            <a:r>
              <a:rPr lang="uk-UA" sz="2200" b="1" dirty="0"/>
              <a:t>Питання: </a:t>
            </a:r>
            <a:r>
              <a:rPr lang="uk-UA" sz="2200" dirty="0"/>
              <a:t>Чи має право платник, у якого дохід не перевищує 40 млн. грн., та який у Податковій декларації з податку на прибуток підприємств за звітний податковий рік проставив позначку про прийняття рішення про незастосування коригувань фінансового результату до оподаткування на усі різниці, у наступному звітному році здійснювати коригування фінансового результату?</a:t>
            </a:r>
          </a:p>
          <a:p>
            <a:pPr marL="0" indent="0">
              <a:buNone/>
            </a:pPr>
            <a:endParaRPr lang="uk-UA" sz="2200" dirty="0"/>
          </a:p>
          <a:p>
            <a:pPr marL="0" indent="0">
              <a:spcBef>
                <a:spcPts val="0"/>
              </a:spcBef>
              <a:buNone/>
            </a:pPr>
            <a:r>
              <a:rPr lang="uk-UA" sz="2200" b="1" dirty="0"/>
              <a:t>Відповідь ДПС: </a:t>
            </a:r>
            <a:r>
              <a:rPr lang="ru-RU" sz="2200" b="1" dirty="0"/>
              <a:t> </a:t>
            </a:r>
            <a:r>
              <a:rPr lang="uk-UA" sz="2200" dirty="0"/>
              <a:t>Платник податку на прибуток, який використовував право на незастосування коригувань фінансового результату до оподаткування на усі різниці (крім від’ємного значення об’єкта оподаткування минулих податкових (звітних) років та коригувань, визначених </a:t>
            </a:r>
            <a:r>
              <a:rPr lang="uk-UA" sz="2200" dirty="0" err="1"/>
              <a:t>п.п</a:t>
            </a:r>
            <a:r>
              <a:rPr lang="uk-UA" sz="2200" dirty="0"/>
              <a:t>. 140.4.8 п. 140.4 та </a:t>
            </a:r>
            <a:r>
              <a:rPr lang="uk-UA" sz="2200" dirty="0" err="1"/>
              <a:t>п.п</a:t>
            </a:r>
            <a:r>
              <a:rPr lang="uk-UA" sz="2200" dirty="0"/>
              <a:t>. 140.5.16 п. 140.5 ст. 140 Податкового кодексу України (далі – ПКУ)), </a:t>
            </a:r>
            <a:r>
              <a:rPr lang="uk-UA" sz="2200" b="1" u="sng" dirty="0"/>
              <a:t>не може</a:t>
            </a:r>
            <a:r>
              <a:rPr lang="uk-UA" sz="2200" dirty="0"/>
              <a:t> у наступному звітному році визначати у Податковій декларації з податку на прибуток підприємств об’єкт оподаткування шляхом коригування фінансового результату до оподаткування на різниці, визначені відповідно до положень </a:t>
            </a:r>
            <a:r>
              <a:rPr lang="uk-UA" sz="2200" dirty="0" err="1"/>
              <a:t>розд</a:t>
            </a:r>
            <a:r>
              <a:rPr lang="uk-UA" sz="2200" dirty="0"/>
              <a:t>. ІІІ ПКУ, </a:t>
            </a:r>
            <a:r>
              <a:rPr lang="uk-UA" sz="2200" b="1" dirty="0"/>
              <a:t>якщо дохід платника податку на прибуток за такий рік не перевищує 40 млн. гривень.</a:t>
            </a:r>
          </a:p>
          <a:p>
            <a:pPr marL="0" indent="0">
              <a:spcBef>
                <a:spcPts val="0"/>
              </a:spcBef>
              <a:buNone/>
            </a:pPr>
            <a:r>
              <a:rPr lang="ru-RU" sz="2200" dirty="0"/>
              <a:t>     </a:t>
            </a:r>
            <a:r>
              <a:rPr lang="uk-UA" sz="2200" dirty="0"/>
              <a:t>Якщо дохід платника податку на прибуток за такий рік </a:t>
            </a:r>
            <a:r>
              <a:rPr lang="uk-UA" sz="2200" b="1" dirty="0"/>
              <a:t>перевищує 40 млн. грн., такий платник зобов’язаний застосовувати</a:t>
            </a:r>
            <a:r>
              <a:rPr lang="uk-UA" sz="2200" dirty="0"/>
              <a:t> всі різниці передбачені </a:t>
            </a:r>
            <a:r>
              <a:rPr lang="uk-UA" sz="2200" dirty="0" err="1"/>
              <a:t>розд</a:t>
            </a:r>
            <a:r>
              <a:rPr lang="uk-UA" sz="2200" dirty="0"/>
              <a:t>. ІІІ ПКУ при визначенні об’єкта оподаткування</a:t>
            </a:r>
            <a:r>
              <a:rPr lang="ru-RU" sz="2200" dirty="0"/>
              <a:t>.</a:t>
            </a:r>
            <a:endParaRPr lang="uk-UA" sz="2200" dirty="0"/>
          </a:p>
          <a:p>
            <a:pPr marL="0" indent="0" algn="r">
              <a:buNone/>
            </a:pPr>
            <a:r>
              <a:rPr lang="uk-UA" sz="2200" dirty="0"/>
              <a:t>ЗІР, категорія 102.12 </a:t>
            </a:r>
          </a:p>
        </p:txBody>
      </p:sp>
    </p:spTree>
    <p:extLst>
      <p:ext uri="{BB962C8B-B14F-4D97-AF65-F5344CB8AC3E}">
        <p14:creationId xmlns:p14="http://schemas.microsoft.com/office/powerpoint/2010/main" val="248425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5D208D-96A3-BFAF-9B17-054E3A02E09B}"/>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FAEB65AD-D0A9-3B32-5FA7-242673B74963}"/>
              </a:ext>
            </a:extLst>
          </p:cNvPr>
          <p:cNvSpPr>
            <a:spLocks noGrp="1"/>
          </p:cNvSpPr>
          <p:nvPr>
            <p:ph idx="1"/>
          </p:nvPr>
        </p:nvSpPr>
        <p:spPr>
          <a:xfrm>
            <a:off x="467833" y="1616149"/>
            <a:ext cx="11376837" cy="4965404"/>
          </a:xfrm>
        </p:spPr>
        <p:txBody>
          <a:bodyPr>
            <a:normAutofit/>
          </a:bodyPr>
          <a:lstStyle/>
          <a:p>
            <a:pPr marL="0" indent="0">
              <a:buNone/>
            </a:pPr>
            <a:r>
              <a:rPr lang="uk-UA" sz="2200" b="1" dirty="0"/>
              <a:t>Чи потрібно дублювати рішення про відмову</a:t>
            </a:r>
          </a:p>
          <a:p>
            <a:pPr marL="0" indent="0">
              <a:buNone/>
            </a:pPr>
            <a:r>
              <a:rPr lang="uk-UA" sz="2200" b="1" dirty="0"/>
              <a:t>Питання: </a:t>
            </a:r>
            <a:r>
              <a:rPr lang="uk-UA" sz="2200" dirty="0"/>
              <a:t>Чи необхідно платнику податків з доходом менше 40 млн. грн., який прийняв рішення про незастосування коригувань фінансового результату до оподаткування на різниці, визначені </a:t>
            </a:r>
            <a:r>
              <a:rPr lang="uk-UA" sz="2200" dirty="0" err="1"/>
              <a:t>розд</a:t>
            </a:r>
            <a:r>
              <a:rPr lang="uk-UA" sz="2200" dirty="0"/>
              <a:t>. ІІІ ПКУ, та відобразив це у Податковій декларації з податку на прибуток підприємств, у наступних звітних (податкових) періодах заповнювати поле «Наявність рішення»?</a:t>
            </a:r>
          </a:p>
          <a:p>
            <a:pPr marL="0" indent="0">
              <a:buNone/>
            </a:pPr>
            <a:endParaRPr lang="uk-UA" sz="2200" dirty="0"/>
          </a:p>
          <a:p>
            <a:pPr marL="0" indent="0">
              <a:spcBef>
                <a:spcPts val="0"/>
              </a:spcBef>
              <a:buNone/>
            </a:pPr>
            <a:r>
              <a:rPr lang="uk-UA" sz="2200" b="1" dirty="0"/>
              <a:t>Відповідь ДПС: </a:t>
            </a:r>
            <a:r>
              <a:rPr lang="ru-RU" sz="2200" b="1" dirty="0"/>
              <a:t> </a:t>
            </a:r>
            <a:r>
              <a:rPr lang="uk-UA" sz="2200" dirty="0"/>
              <a:t>Якщо у наступних звітних (податкових) періодах такий платник використовує право на незастосування коригувань фінансового результату до оподаткування, </a:t>
            </a:r>
            <a:r>
              <a:rPr lang="uk-UA" sz="2200" b="1" u="sng" dirty="0"/>
              <a:t>то у Деклараціях також проставляється відповідна позначка </a:t>
            </a:r>
            <a:r>
              <a:rPr lang="uk-UA" sz="2200" dirty="0"/>
              <a:t>із зазначенням інформації щодо номеру та дати розпорядчого документа підприємства, на підставі якого прийнято таке рішення в Декларації за перший рік в такій безперервній сукупності років.</a:t>
            </a:r>
          </a:p>
          <a:p>
            <a:pPr marL="0" indent="0" algn="r">
              <a:spcBef>
                <a:spcPts val="0"/>
              </a:spcBef>
              <a:buNone/>
            </a:pPr>
            <a:endParaRPr lang="ru-RU" sz="2200" dirty="0"/>
          </a:p>
          <a:p>
            <a:pPr marL="0" indent="0" algn="r">
              <a:spcBef>
                <a:spcPts val="0"/>
              </a:spcBef>
              <a:buNone/>
            </a:pPr>
            <a:r>
              <a:rPr lang="uk-UA" sz="2200" dirty="0"/>
              <a:t>ЗІР, категорія 102.20.02 </a:t>
            </a:r>
          </a:p>
        </p:txBody>
      </p:sp>
    </p:spTree>
    <p:extLst>
      <p:ext uri="{BB962C8B-B14F-4D97-AF65-F5344CB8AC3E}">
        <p14:creationId xmlns:p14="http://schemas.microsoft.com/office/powerpoint/2010/main" val="1747254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A86A59-3271-83D5-1CEA-3B874D5EFC56}"/>
              </a:ext>
            </a:extLst>
          </p:cNvPr>
          <p:cNvSpPr>
            <a:spLocks noGrp="1"/>
          </p:cNvSpPr>
          <p:nvPr>
            <p:ph type="title"/>
          </p:nvPr>
        </p:nvSpPr>
        <p:spPr/>
        <p:txBody>
          <a:bodyPr/>
          <a:lstStyle/>
          <a:p>
            <a:r>
              <a:rPr lang="uk-UA" b="1" dirty="0">
                <a:solidFill>
                  <a:srgbClr val="0041B6"/>
                </a:solidFill>
              </a:rPr>
              <a:t>Форма декларації з податку на прибуток </a:t>
            </a:r>
            <a:endParaRPr lang="ru-UA" dirty="0"/>
          </a:p>
        </p:txBody>
      </p:sp>
      <p:sp>
        <p:nvSpPr>
          <p:cNvPr id="3" name="Объект 2">
            <a:extLst>
              <a:ext uri="{FF2B5EF4-FFF2-40B4-BE49-F238E27FC236}">
                <a16:creationId xmlns:a16="http://schemas.microsoft.com/office/drawing/2014/main" id="{B70FCAAD-EE93-D7C4-F531-EEC497CB844E}"/>
              </a:ext>
            </a:extLst>
          </p:cNvPr>
          <p:cNvSpPr>
            <a:spLocks noGrp="1"/>
          </p:cNvSpPr>
          <p:nvPr>
            <p:ph idx="1"/>
          </p:nvPr>
        </p:nvSpPr>
        <p:spPr>
          <a:xfrm>
            <a:off x="838200" y="1610139"/>
            <a:ext cx="10515600" cy="4566824"/>
          </a:xfrm>
        </p:spPr>
        <p:txBody>
          <a:bodyPr>
            <a:normAutofit fontScale="85000" lnSpcReduction="20000"/>
          </a:bodyPr>
          <a:lstStyle/>
          <a:p>
            <a:pPr marL="0" indent="0">
              <a:buNone/>
            </a:pPr>
            <a:r>
              <a:rPr lang="az-Cyrl-AZ" dirty="0"/>
              <a:t>Якщо в результаті запровадження нового податку або зміни правил оподаткування змінюються форми податкової звітності, центральний орган виконавчої влади, що забезпечує формування та реалізує державну фінансову політику, який затвердив такі форми, зобов'язаний оприлюднити нові форми звітності.</a:t>
            </a:r>
          </a:p>
          <a:p>
            <a:pPr marL="0" indent="0">
              <a:buNone/>
            </a:pPr>
            <a:r>
              <a:rPr lang="az-Cyrl-AZ" dirty="0"/>
              <a:t>До визначення нових форм декларацій (розрахунків), які набирають чинності для складання звітності за податковий період, що настає </a:t>
            </a:r>
            <a:r>
              <a:rPr lang="az-Cyrl-AZ" b="1" dirty="0"/>
              <a:t>за податковим періодом, у якому відбулося їх оприлюднення</a:t>
            </a:r>
            <a:r>
              <a:rPr lang="az-Cyrl-AZ" dirty="0"/>
              <a:t>, </a:t>
            </a:r>
            <a:r>
              <a:rPr lang="az-Cyrl-AZ" b="1" dirty="0"/>
              <a:t>є чинними форми декларацій (розрахунків), чинні до такого визначення</a:t>
            </a:r>
          </a:p>
          <a:p>
            <a:pPr marL="0" indent="0" algn="r">
              <a:buNone/>
            </a:pPr>
            <a:r>
              <a:rPr lang="az-Cyrl-AZ" dirty="0"/>
              <a:t>П. 46.6 ПК</a:t>
            </a:r>
          </a:p>
          <a:p>
            <a:pPr marL="0" indent="0" algn="r">
              <a:buNone/>
            </a:pPr>
            <a:endParaRPr lang="az-Cyrl-AZ" dirty="0"/>
          </a:p>
          <a:p>
            <a:pPr marL="0" indent="0">
              <a:spcBef>
                <a:spcPts val="0"/>
              </a:spcBef>
              <a:buNone/>
            </a:pPr>
            <a:r>
              <a:rPr lang="uk-UA" dirty="0"/>
              <a:t>За цим правилом, звітувати за формою, що включає зміни із Наказу № 274:</a:t>
            </a:r>
          </a:p>
          <a:p>
            <a:pPr>
              <a:spcBef>
                <a:spcPts val="0"/>
              </a:spcBef>
            </a:pPr>
            <a:r>
              <a:rPr lang="uk-UA" b="1" dirty="0"/>
              <a:t>квартальні </a:t>
            </a:r>
            <a:r>
              <a:rPr lang="uk-UA" dirty="0"/>
              <a:t>платники мали б починаючи </a:t>
            </a:r>
            <a:r>
              <a:rPr lang="uk-UA" b="1" dirty="0"/>
              <a:t>з І кварталу 2023 року</a:t>
            </a:r>
            <a:r>
              <a:rPr lang="uk-UA" dirty="0"/>
              <a:t>, </a:t>
            </a:r>
          </a:p>
          <a:p>
            <a:pPr>
              <a:spcBef>
                <a:spcPts val="0"/>
              </a:spcBef>
            </a:pPr>
            <a:r>
              <a:rPr lang="uk-UA" b="1" dirty="0"/>
              <a:t>річні </a:t>
            </a:r>
            <a:r>
              <a:rPr lang="uk-UA" dirty="0"/>
              <a:t>— за результатами </a:t>
            </a:r>
            <a:r>
              <a:rPr lang="uk-UA" b="1" dirty="0"/>
              <a:t>2023 року</a:t>
            </a:r>
          </a:p>
        </p:txBody>
      </p:sp>
    </p:spTree>
    <p:extLst>
      <p:ext uri="{BB962C8B-B14F-4D97-AF65-F5344CB8AC3E}">
        <p14:creationId xmlns:p14="http://schemas.microsoft.com/office/powerpoint/2010/main" val="302705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5D208D-96A3-BFAF-9B17-054E3A02E09B}"/>
              </a:ext>
            </a:extLst>
          </p:cNvPr>
          <p:cNvSpPr>
            <a:spLocks noGrp="1"/>
          </p:cNvSpPr>
          <p:nvPr>
            <p:ph type="title"/>
          </p:nvPr>
        </p:nvSpPr>
        <p:spPr/>
        <p:txBody>
          <a:bodyPr/>
          <a:lstStyle/>
          <a:p>
            <a:r>
              <a:rPr lang="uk-UA" b="1" dirty="0">
                <a:solidFill>
                  <a:srgbClr val="0041B6"/>
                </a:solidFill>
              </a:rPr>
              <a:t>Відмова від коригувальних різниць </a:t>
            </a:r>
            <a:endParaRPr lang="ru-UA" dirty="0"/>
          </a:p>
        </p:txBody>
      </p:sp>
      <p:sp>
        <p:nvSpPr>
          <p:cNvPr id="3" name="Объект 2">
            <a:extLst>
              <a:ext uri="{FF2B5EF4-FFF2-40B4-BE49-F238E27FC236}">
                <a16:creationId xmlns:a16="http://schemas.microsoft.com/office/drawing/2014/main" id="{FAEB65AD-D0A9-3B32-5FA7-242673B74963}"/>
              </a:ext>
            </a:extLst>
          </p:cNvPr>
          <p:cNvSpPr>
            <a:spLocks noGrp="1"/>
          </p:cNvSpPr>
          <p:nvPr>
            <p:ph idx="1"/>
          </p:nvPr>
        </p:nvSpPr>
        <p:spPr>
          <a:xfrm>
            <a:off x="467833" y="1616149"/>
            <a:ext cx="11376837" cy="4965404"/>
          </a:xfrm>
        </p:spPr>
        <p:txBody>
          <a:bodyPr>
            <a:normAutofit fontScale="92500"/>
          </a:bodyPr>
          <a:lstStyle/>
          <a:p>
            <a:pPr marL="0" indent="0">
              <a:buNone/>
            </a:pPr>
            <a:r>
              <a:rPr lang="uk-UA" sz="2200" b="1" dirty="0"/>
              <a:t>Питання: </a:t>
            </a:r>
            <a:r>
              <a:rPr lang="uk-UA" sz="2200" dirty="0"/>
              <a:t>Чи має право платник податків, доходи якого не перевищували 40 млн. грн., але при цьому такий платник застосовував коригування фінансового результату до оподаткування на різниці, визначені відповідно до положень </a:t>
            </a:r>
            <a:r>
              <a:rPr lang="uk-UA" sz="2200" dirty="0" err="1"/>
              <a:t>розд</a:t>
            </a:r>
            <a:r>
              <a:rPr lang="uk-UA" sz="2200" dirty="0"/>
              <a:t>. ІІІ ПКУ, прийняти рішення про незастосування коригувань фінансового результату </a:t>
            </a:r>
            <a:r>
              <a:rPr lang="uk-UA" sz="2200" b="1" dirty="0"/>
              <a:t>на другий, третій рік в безперервній сукупності років в кожному з яких розмір доходу не перевищує 40 млн. гривень</a:t>
            </a:r>
            <a:r>
              <a:rPr lang="uk-UA" sz="2200" dirty="0"/>
              <a:t>?</a:t>
            </a:r>
          </a:p>
          <a:p>
            <a:pPr marL="0" indent="0">
              <a:buNone/>
            </a:pPr>
            <a:endParaRPr lang="uk-UA" sz="2200" dirty="0"/>
          </a:p>
          <a:p>
            <a:pPr marL="0" indent="0">
              <a:spcBef>
                <a:spcPts val="0"/>
              </a:spcBef>
              <a:buNone/>
            </a:pPr>
            <a:r>
              <a:rPr lang="uk-UA" sz="2200" b="1" dirty="0"/>
              <a:t>Відповідь ДПС: </a:t>
            </a:r>
            <a:r>
              <a:rPr lang="ru-RU" sz="2200" b="1" dirty="0"/>
              <a:t> </a:t>
            </a:r>
            <a:r>
              <a:rPr lang="uk-UA" sz="2200" dirty="0"/>
              <a:t>Платник податків, доходи якого від будь-якої діяльності (за вирахуванням непрямих податків), визначені за правилами бухгалтерського обліку не перевищували 40 млн. грн., але при цьому такий платник застосовував коригування фінансового результату до оподаткування на усі різниці (крім від’ємного значення об’єкта оподаткування минулих податкових (звітних) років та коригувань, визначених </a:t>
            </a:r>
            <a:r>
              <a:rPr lang="uk-UA" sz="2200" dirty="0" err="1"/>
              <a:t>п.п</a:t>
            </a:r>
            <a:r>
              <a:rPr lang="uk-UA" sz="2200" dirty="0"/>
              <a:t>. 140.4.8 п. 140.4 та </a:t>
            </a:r>
            <a:r>
              <a:rPr lang="uk-UA" sz="2200" dirty="0" err="1"/>
              <a:t>п.п</a:t>
            </a:r>
            <a:r>
              <a:rPr lang="uk-UA" sz="2200" dirty="0"/>
              <a:t>. 140.5.16 п. 140.5 ст. 140 Податкового кодексу України (далі – ПКУ)), визначені відповідно до положень </a:t>
            </a:r>
            <a:r>
              <a:rPr lang="uk-UA" sz="2200" dirty="0" err="1"/>
              <a:t>розд</a:t>
            </a:r>
            <a:r>
              <a:rPr lang="uk-UA" sz="2200" dirty="0"/>
              <a:t>. ІІІ ПКУ, </a:t>
            </a:r>
            <a:r>
              <a:rPr lang="uk-UA" sz="2200" b="1" dirty="0"/>
              <a:t>має право один раз в будь-якому році безперервної сукупності років в кожному з яких розмір доходу не перевищує 40 млн. грн. прийняти рішення про незастосування коригувань фінансового результату до оподаткування, та зазначити про прийняття такого рішення у Податковій декларації з податку на прибуток підприємств за такий податковий (звітний) рік.</a:t>
            </a:r>
          </a:p>
          <a:p>
            <a:pPr marL="0" indent="0" algn="r">
              <a:spcBef>
                <a:spcPts val="0"/>
              </a:spcBef>
              <a:buNone/>
            </a:pPr>
            <a:r>
              <a:rPr lang="uk-UA" sz="2200" dirty="0"/>
              <a:t>ЗІР, категорія 102.20.02 </a:t>
            </a:r>
          </a:p>
        </p:txBody>
      </p:sp>
    </p:spTree>
    <p:extLst>
      <p:ext uri="{BB962C8B-B14F-4D97-AF65-F5344CB8AC3E}">
        <p14:creationId xmlns:p14="http://schemas.microsoft.com/office/powerpoint/2010/main" val="1140133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BCF99-E5FC-F7FE-89AE-37C5C92D8CEB}"/>
              </a:ext>
            </a:extLst>
          </p:cNvPr>
          <p:cNvSpPr>
            <a:spLocks noGrp="1"/>
          </p:cNvSpPr>
          <p:nvPr>
            <p:ph type="title"/>
          </p:nvPr>
        </p:nvSpPr>
        <p:spPr>
          <a:xfrm>
            <a:off x="838200" y="365126"/>
            <a:ext cx="10515600" cy="315912"/>
          </a:xfrm>
        </p:spPr>
        <p:txBody>
          <a:bodyPr>
            <a:normAutofit fontScale="90000"/>
          </a:bodyPr>
          <a:lstStyle/>
          <a:p>
            <a:pPr algn="ctr"/>
            <a:r>
              <a:rPr lang="uk-UA" b="1" dirty="0">
                <a:solidFill>
                  <a:srgbClr val="0041B6"/>
                </a:solidFill>
              </a:rPr>
              <a:t>Коригувальні різниці, що діють для всіх </a:t>
            </a:r>
            <a:endParaRPr lang="ru-UA" b="1" dirty="0">
              <a:solidFill>
                <a:srgbClr val="0041B6"/>
              </a:solidFill>
            </a:endParaRPr>
          </a:p>
        </p:txBody>
      </p:sp>
      <p:graphicFrame>
        <p:nvGraphicFramePr>
          <p:cNvPr id="4" name="Таблица 4">
            <a:extLst>
              <a:ext uri="{FF2B5EF4-FFF2-40B4-BE49-F238E27FC236}">
                <a16:creationId xmlns:a16="http://schemas.microsoft.com/office/drawing/2014/main" id="{5A92ACA5-29C8-8807-2719-F19159A750DB}"/>
              </a:ext>
            </a:extLst>
          </p:cNvPr>
          <p:cNvGraphicFramePr>
            <a:graphicFrameLocks noGrp="1"/>
          </p:cNvGraphicFramePr>
          <p:nvPr>
            <p:ph idx="1"/>
            <p:extLst>
              <p:ext uri="{D42A27DB-BD31-4B8C-83A1-F6EECF244321}">
                <p14:modId xmlns:p14="http://schemas.microsoft.com/office/powerpoint/2010/main" val="2363362342"/>
              </p:ext>
            </p:extLst>
          </p:nvPr>
        </p:nvGraphicFramePr>
        <p:xfrm>
          <a:off x="0" y="847428"/>
          <a:ext cx="12191999" cy="6010571"/>
        </p:xfrm>
        <a:graphic>
          <a:graphicData uri="http://schemas.openxmlformats.org/drawingml/2006/table">
            <a:tbl>
              <a:tblPr firstRow="1" bandRow="1">
                <a:tableStyleId>{3B4B98B0-60AC-42C2-AFA5-B58CD77FA1E5}</a:tableStyleId>
              </a:tblPr>
              <a:tblGrid>
                <a:gridCol w="1307805">
                  <a:extLst>
                    <a:ext uri="{9D8B030D-6E8A-4147-A177-3AD203B41FA5}">
                      <a16:colId xmlns:a16="http://schemas.microsoft.com/office/drawing/2014/main" val="1936237597"/>
                    </a:ext>
                  </a:extLst>
                </a:gridCol>
                <a:gridCol w="9409814">
                  <a:extLst>
                    <a:ext uri="{9D8B030D-6E8A-4147-A177-3AD203B41FA5}">
                      <a16:colId xmlns:a16="http://schemas.microsoft.com/office/drawing/2014/main" val="3894595493"/>
                    </a:ext>
                  </a:extLst>
                </a:gridCol>
                <a:gridCol w="1474380">
                  <a:extLst>
                    <a:ext uri="{9D8B030D-6E8A-4147-A177-3AD203B41FA5}">
                      <a16:colId xmlns:a16="http://schemas.microsoft.com/office/drawing/2014/main" val="2602506734"/>
                    </a:ext>
                  </a:extLst>
                </a:gridCol>
              </a:tblGrid>
              <a:tr h="723786">
                <a:tc>
                  <a:txBody>
                    <a:bodyPr/>
                    <a:lstStyle/>
                    <a:p>
                      <a:pPr algn="ctr"/>
                      <a:r>
                        <a:rPr lang="uk-UA" sz="2000" dirty="0"/>
                        <a:t>Норма ПК</a:t>
                      </a:r>
                      <a:endParaRPr lang="ru-UA" sz="2000" dirty="0"/>
                    </a:p>
                  </a:txBody>
                  <a:tcPr/>
                </a:tc>
                <a:tc>
                  <a:txBody>
                    <a:bodyPr/>
                    <a:lstStyle/>
                    <a:p>
                      <a:pPr algn="ctr"/>
                      <a:r>
                        <a:rPr lang="uk-UA" sz="2000" dirty="0"/>
                        <a:t>Суть різниці </a:t>
                      </a:r>
                      <a:endParaRPr lang="ru-UA" sz="2000" dirty="0"/>
                    </a:p>
                  </a:txBody>
                  <a:tcPr/>
                </a:tc>
                <a:tc>
                  <a:txBody>
                    <a:bodyPr/>
                    <a:lstStyle/>
                    <a:p>
                      <a:pPr algn="ctr"/>
                      <a:r>
                        <a:rPr lang="uk-UA" sz="2000" dirty="0"/>
                        <a:t>Рядок в додатку РІ </a:t>
                      </a:r>
                      <a:endParaRPr lang="ru-UA" sz="2000" dirty="0"/>
                    </a:p>
                  </a:txBody>
                  <a:tcPr/>
                </a:tc>
                <a:extLst>
                  <a:ext uri="{0D108BD9-81ED-4DB2-BD59-A6C34878D82A}">
                    <a16:rowId xmlns:a16="http://schemas.microsoft.com/office/drawing/2014/main" val="2627916240"/>
                  </a:ext>
                </a:extLst>
              </a:tr>
              <a:tr h="1227289">
                <a:tc>
                  <a:txBody>
                    <a:bodyPr/>
                    <a:lstStyle/>
                    <a:p>
                      <a:r>
                        <a:rPr lang="az-Cyrl-AZ" sz="1800" b="0" i="0" u="none" strike="noStrike" kern="1200" dirty="0">
                          <a:solidFill>
                            <a:schemeClr val="tx1"/>
                          </a:solidFill>
                          <a:effectLst/>
                          <a:latin typeface="+mn-lt"/>
                          <a:ea typeface="+mn-ea"/>
                          <a:cs typeface="+mn-cs"/>
                        </a:rPr>
                        <a:t>Стаття 123-1 розділу ІІ ПК</a:t>
                      </a:r>
                      <a:endParaRPr lang="ru-UA" dirty="0"/>
                    </a:p>
                  </a:txBody>
                  <a:tcPr/>
                </a:tc>
                <a:tc>
                  <a:txBody>
                    <a:bodyPr/>
                    <a:lstStyle/>
                    <a:p>
                      <a:r>
                        <a:rPr lang="uk-UA" sz="1800" b="0" i="0" kern="1200" noProof="0" dirty="0" err="1">
                          <a:solidFill>
                            <a:schemeClr val="tx1"/>
                          </a:solidFill>
                          <a:effectLst/>
                          <a:latin typeface="+mn-lt"/>
                          <a:ea typeface="+mn-ea"/>
                          <a:cs typeface="+mn-cs"/>
                        </a:rPr>
                        <a:t>Фінрезультат</a:t>
                      </a:r>
                      <a:r>
                        <a:rPr lang="uk-UA" sz="1800" b="0" i="0" kern="1200" noProof="0" dirty="0">
                          <a:solidFill>
                            <a:schemeClr val="tx1"/>
                          </a:solidFill>
                          <a:effectLst/>
                          <a:latin typeface="+mn-lt"/>
                          <a:ea typeface="+mn-ea"/>
                          <a:cs typeface="+mn-cs"/>
                        </a:rPr>
                        <a:t> до оподаткування </a:t>
                      </a:r>
                      <a:r>
                        <a:rPr lang="uk-UA" sz="1800" b="1" i="0" kern="1200" noProof="0" dirty="0">
                          <a:solidFill>
                            <a:schemeClr val="tx1"/>
                          </a:solidFill>
                          <a:effectLst/>
                          <a:latin typeface="+mn-lt"/>
                          <a:ea typeface="+mn-ea"/>
                          <a:cs typeface="+mn-cs"/>
                        </a:rPr>
                        <a:t>збільшують </a:t>
                      </a:r>
                      <a:r>
                        <a:rPr lang="uk-UA" sz="1800" b="0" i="0" kern="1200" noProof="0" dirty="0">
                          <a:solidFill>
                            <a:schemeClr val="tx1"/>
                          </a:solidFill>
                          <a:effectLst/>
                          <a:latin typeface="+mn-lt"/>
                          <a:ea typeface="+mn-ea"/>
                          <a:cs typeface="+mn-cs"/>
                        </a:rPr>
                        <a:t>на суму раніше сплачених платежів, внесків, премій за договором довгострокового страхування життя чи договором страхування в межах недержавного пенсійного забезпечення у разі його розірвання, або якщо такий договір перестав відповідати вимогам ПК</a:t>
                      </a:r>
                      <a:endParaRPr lang="uk-UA" noProof="0" dirty="0"/>
                    </a:p>
                  </a:txBody>
                  <a:tcPr/>
                </a:tc>
                <a:tc>
                  <a:txBody>
                    <a:bodyPr/>
                    <a:lstStyle/>
                    <a:p>
                      <a:r>
                        <a:rPr lang="az-Cyrl-AZ" sz="1800" b="0" i="0" kern="1200" dirty="0">
                          <a:solidFill>
                            <a:schemeClr val="tx1"/>
                          </a:solidFill>
                          <a:effectLst/>
                          <a:latin typeface="+mn-lt"/>
                          <a:ea typeface="+mn-ea"/>
                          <a:cs typeface="+mn-cs"/>
                        </a:rPr>
                        <a:t>Рядок 4.1.5 додатка РІ</a:t>
                      </a:r>
                      <a:endParaRPr lang="ru-UA" dirty="0"/>
                    </a:p>
                  </a:txBody>
                  <a:tcPr/>
                </a:tc>
                <a:extLst>
                  <a:ext uri="{0D108BD9-81ED-4DB2-BD59-A6C34878D82A}">
                    <a16:rowId xmlns:a16="http://schemas.microsoft.com/office/drawing/2014/main" val="2455105259"/>
                  </a:ext>
                </a:extLst>
              </a:tr>
              <a:tr h="944069">
                <a:tc rowSpan="3">
                  <a:txBody>
                    <a:bodyPr/>
                    <a:lstStyle/>
                    <a:p>
                      <a:r>
                        <a:rPr lang="uk-UA" dirty="0"/>
                        <a:t>Розділ ІІІ ПК</a:t>
                      </a:r>
                      <a:endParaRPr lang="ru-UA" dirty="0"/>
                    </a:p>
                  </a:txBody>
                  <a:tcPr/>
                </a:tc>
                <a:tc>
                  <a:txBody>
                    <a:bodyPr/>
                    <a:lstStyle/>
                    <a:p>
                      <a:pPr fontAlgn="t"/>
                      <a:r>
                        <a:rPr lang="uk-UA" b="1" noProof="0" dirty="0">
                          <a:effectLst/>
                        </a:rPr>
                        <a:t>Коригування на суму минулорічного податкового збитку.</a:t>
                      </a:r>
                      <a:br>
                        <a:rPr lang="uk-UA" noProof="0" dirty="0">
                          <a:effectLst/>
                        </a:rPr>
                      </a:br>
                      <a:r>
                        <a:rPr lang="uk-UA" noProof="0" dirty="0" err="1">
                          <a:effectLst/>
                        </a:rPr>
                        <a:t>Фінрезультат</a:t>
                      </a:r>
                      <a:r>
                        <a:rPr lang="uk-UA" noProof="0" dirty="0">
                          <a:effectLst/>
                        </a:rPr>
                        <a:t> до оподаткування зменшують на суму від’ємного значення об’єкта оподаткування минулих податкових (звітних) </a:t>
                      </a:r>
                      <a:r>
                        <a:rPr lang="uk-UA" sz="1800" kern="1200" noProof="0" dirty="0">
                          <a:solidFill>
                            <a:schemeClr val="tx1"/>
                          </a:solidFill>
                          <a:effectLst/>
                          <a:latin typeface="+mn-lt"/>
                          <a:ea typeface="+mn-ea"/>
                          <a:cs typeface="+mn-cs"/>
                        </a:rPr>
                        <a:t>років (</a:t>
                      </a:r>
                      <a:r>
                        <a:rPr lang="uk-UA" sz="1800" kern="1200" noProof="0" dirty="0" err="1">
                          <a:solidFill>
                            <a:schemeClr val="tx1"/>
                          </a:solidFill>
                          <a:effectLst/>
                          <a:latin typeface="+mn-lt"/>
                          <a:ea typeface="+mn-ea"/>
                          <a:cs typeface="+mn-cs"/>
                        </a:rPr>
                        <a:t>пп</a:t>
                      </a:r>
                      <a:r>
                        <a:rPr lang="uk-UA" sz="1800" kern="1200" noProof="0" dirty="0">
                          <a:solidFill>
                            <a:schemeClr val="tx1"/>
                          </a:solidFill>
                          <a:effectLst/>
                          <a:latin typeface="+mn-lt"/>
                          <a:ea typeface="+mn-ea"/>
                          <a:cs typeface="+mn-cs"/>
                        </a:rPr>
                        <a:t>. 140.4.4 ПК)</a:t>
                      </a:r>
                    </a:p>
                  </a:txBody>
                  <a:tcPr/>
                </a:tc>
                <a:tc>
                  <a:txBody>
                    <a:bodyPr/>
                    <a:lstStyle/>
                    <a:p>
                      <a:pPr fontAlgn="t"/>
                      <a:r>
                        <a:rPr lang="az-Cyrl-AZ" dirty="0">
                          <a:effectLst/>
                        </a:rPr>
                        <a:t>Рядок 3.2.4 додатка РІ</a:t>
                      </a:r>
                    </a:p>
                  </a:txBody>
                  <a:tcPr/>
                </a:tc>
                <a:extLst>
                  <a:ext uri="{0D108BD9-81ED-4DB2-BD59-A6C34878D82A}">
                    <a16:rowId xmlns:a16="http://schemas.microsoft.com/office/drawing/2014/main" val="222338192"/>
                  </a:ext>
                </a:extLst>
              </a:tr>
              <a:tr h="944069">
                <a:tc vMerge="1">
                  <a:txBody>
                    <a:bodyPr/>
                    <a:lstStyle/>
                    <a:p>
                      <a:endParaRPr lang="ru-UA" dirty="0"/>
                    </a:p>
                  </a:txBody>
                  <a:tcPr/>
                </a:tc>
                <a:tc>
                  <a:txBody>
                    <a:bodyPr/>
                    <a:lstStyle/>
                    <a:p>
                      <a:pPr fontAlgn="t"/>
                      <a:r>
                        <a:rPr lang="uk-UA" b="1" noProof="0" dirty="0">
                          <a:effectLst/>
                        </a:rPr>
                        <a:t>Коригування </a:t>
                      </a:r>
                      <a:r>
                        <a:rPr lang="uk-UA" b="1" noProof="0" dirty="0" err="1">
                          <a:effectLst/>
                        </a:rPr>
                        <a:t>бухдоходів</a:t>
                      </a:r>
                      <a:r>
                        <a:rPr lang="uk-UA" b="1" noProof="0" dirty="0">
                          <a:effectLst/>
                        </a:rPr>
                        <a:t> за бюджетними грантами.</a:t>
                      </a:r>
                      <a:br>
                        <a:rPr lang="uk-UA" noProof="0" dirty="0">
                          <a:effectLst/>
                        </a:rPr>
                      </a:br>
                      <a:r>
                        <a:rPr lang="uk-UA" sz="1800" kern="1200" noProof="0" dirty="0" err="1">
                          <a:solidFill>
                            <a:schemeClr val="tx1"/>
                          </a:solidFill>
                          <a:effectLst/>
                          <a:latin typeface="+mn-lt"/>
                          <a:ea typeface="+mn-ea"/>
                          <a:cs typeface="+mn-cs"/>
                        </a:rPr>
                        <a:t>Фінрезультат</a:t>
                      </a:r>
                      <a:r>
                        <a:rPr lang="uk-UA" sz="1800" kern="1200" noProof="0" dirty="0">
                          <a:solidFill>
                            <a:schemeClr val="tx1"/>
                          </a:solidFill>
                          <a:effectLst/>
                          <a:latin typeface="+mn-lt"/>
                          <a:ea typeface="+mn-ea"/>
                          <a:cs typeface="+mn-cs"/>
                        </a:rPr>
                        <a:t> до оподаткування зменшують на суму бюджетних грантів, що отримав платник і включив до складу доходів звітного періоду відповідно до НП(С)БО або МСФЗ (</a:t>
                      </a:r>
                      <a:r>
                        <a:rPr lang="uk-UA" sz="1800" kern="1200" noProof="0" dirty="0" err="1">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пп</a:t>
                      </a:r>
                      <a:r>
                        <a:rPr lang="uk-UA" sz="1800" kern="1200" noProof="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140.4.8 ПК</a:t>
                      </a:r>
                      <a:r>
                        <a:rPr lang="uk-UA" sz="1800" kern="1200" noProof="0" dirty="0">
                          <a:solidFill>
                            <a:schemeClr val="tx1"/>
                          </a:solidFill>
                          <a:effectLst/>
                          <a:latin typeface="+mn-lt"/>
                          <a:ea typeface="+mn-ea"/>
                          <a:cs typeface="+mn-cs"/>
                        </a:rPr>
                        <a:t>)</a:t>
                      </a:r>
                    </a:p>
                  </a:txBody>
                  <a:tcPr/>
                </a:tc>
                <a:tc>
                  <a:txBody>
                    <a:bodyPr/>
                    <a:lstStyle/>
                    <a:p>
                      <a:pPr fontAlgn="t"/>
                      <a:r>
                        <a:rPr lang="az-Cyrl-AZ" dirty="0">
                          <a:effectLst/>
                        </a:rPr>
                        <a:t>Рядок 3.2.6 додатка РІ</a:t>
                      </a:r>
                    </a:p>
                  </a:txBody>
                  <a:tcPr/>
                </a:tc>
                <a:extLst>
                  <a:ext uri="{0D108BD9-81ED-4DB2-BD59-A6C34878D82A}">
                    <a16:rowId xmlns:a16="http://schemas.microsoft.com/office/drawing/2014/main" val="3388821831"/>
                  </a:ext>
                </a:extLst>
              </a:tr>
              <a:tr h="1510510">
                <a:tc vMerge="1">
                  <a:txBody>
                    <a:bodyPr/>
                    <a:lstStyle/>
                    <a:p>
                      <a:endParaRPr lang="ru-UA" dirty="0"/>
                    </a:p>
                  </a:txBody>
                  <a:tcPr/>
                </a:tc>
                <a:tc>
                  <a:txBody>
                    <a:bodyPr/>
                    <a:lstStyle/>
                    <a:p>
                      <a:pPr fontAlgn="t"/>
                      <a:r>
                        <a:rPr lang="uk-UA" b="1" noProof="0" dirty="0">
                          <a:effectLst/>
                        </a:rPr>
                        <a:t>Коригування </a:t>
                      </a:r>
                      <a:r>
                        <a:rPr lang="uk-UA" b="1" noProof="0" dirty="0" err="1">
                          <a:effectLst/>
                        </a:rPr>
                        <a:t>бухвитрат</a:t>
                      </a:r>
                      <a:r>
                        <a:rPr lang="uk-UA" b="1" noProof="0" dirty="0">
                          <a:effectLst/>
                        </a:rPr>
                        <a:t> за бюджетними грантами.</a:t>
                      </a:r>
                      <a:br>
                        <a:rPr lang="uk-UA" noProof="0" dirty="0">
                          <a:effectLst/>
                        </a:rPr>
                      </a:br>
                      <a:r>
                        <a:rPr lang="uk-UA" noProof="0" dirty="0" err="1">
                          <a:effectLst/>
                        </a:rPr>
                        <a:t>Фінрезультат</a:t>
                      </a:r>
                      <a:r>
                        <a:rPr lang="uk-UA" noProof="0" dirty="0">
                          <a:effectLst/>
                        </a:rPr>
                        <a:t> до оподаткування збільшують на суму витрат, пов’язаних із виконанням умов договору про надання бюджетного гранту, понесених у поточному звітному періоді за рахунок такого гранту (але не більше за його суму) та включених до складу витрат поточного звітного періоду відповідно до НП(С)БО або МСФЗ (</a:t>
                      </a:r>
                      <a:r>
                        <a:rPr lang="uk-UA" u="none" strike="noStrike" noProof="0" dirty="0" err="1">
                          <a:solidFill>
                            <a:srgbClr val="1252A1"/>
                          </a:solidFill>
                          <a:effectLst/>
                          <a:hlinkClick r:id="rId3"/>
                        </a:rPr>
                        <a:t>пп</a:t>
                      </a:r>
                      <a:r>
                        <a:rPr lang="uk-UA" u="none" strike="noStrike" noProof="0" dirty="0">
                          <a:solidFill>
                            <a:srgbClr val="1252A1"/>
                          </a:solidFill>
                          <a:effectLst/>
                          <a:hlinkClick r:id="rId3"/>
                        </a:rPr>
                        <a:t>. 140.5.16 ПК</a:t>
                      </a:r>
                      <a:r>
                        <a:rPr lang="uk-UA" noProof="0" dirty="0">
                          <a:effectLst/>
                        </a:rPr>
                        <a:t>)</a:t>
                      </a:r>
                    </a:p>
                  </a:txBody>
                  <a:tcPr/>
                </a:tc>
                <a:tc>
                  <a:txBody>
                    <a:bodyPr/>
                    <a:lstStyle/>
                    <a:p>
                      <a:pPr fontAlgn="t"/>
                      <a:r>
                        <a:rPr lang="az-Cyrl-AZ" dirty="0">
                          <a:effectLst/>
                        </a:rPr>
                        <a:t>Рядок 3.1.14 додатка РІ</a:t>
                      </a:r>
                    </a:p>
                  </a:txBody>
                  <a:tcPr/>
                </a:tc>
                <a:extLst>
                  <a:ext uri="{0D108BD9-81ED-4DB2-BD59-A6C34878D82A}">
                    <a16:rowId xmlns:a16="http://schemas.microsoft.com/office/drawing/2014/main" val="2579952205"/>
                  </a:ext>
                </a:extLst>
              </a:tr>
              <a:tr h="660848">
                <a:tc>
                  <a:txBody>
                    <a:bodyPr/>
                    <a:lstStyle/>
                    <a:p>
                      <a:r>
                        <a:rPr lang="az-Cyrl-AZ" sz="1800" b="0" i="0" u="none" strike="noStrike" kern="1200" dirty="0">
                          <a:solidFill>
                            <a:schemeClr val="tx1"/>
                          </a:solidFill>
                          <a:effectLst/>
                          <a:latin typeface="+mn-lt"/>
                          <a:ea typeface="+mn-ea"/>
                          <a:cs typeface="+mn-cs"/>
                        </a:rPr>
                        <a:t>Підрозділ 4 р. ХХ</a:t>
                      </a:r>
                      <a:r>
                        <a:rPr lang="az-Cyrl-AZ" sz="1800" b="0" i="0" kern="1200" dirty="0">
                          <a:solidFill>
                            <a:schemeClr val="tx1"/>
                          </a:solidFill>
                          <a:effectLst/>
                          <a:latin typeface="+mn-lt"/>
                          <a:ea typeface="+mn-ea"/>
                          <a:cs typeface="+mn-cs"/>
                        </a:rPr>
                        <a:t> ПК</a:t>
                      </a:r>
                      <a:endParaRPr lang="ru-UA" dirty="0"/>
                    </a:p>
                  </a:txBody>
                  <a:tcPr/>
                </a:tc>
                <a:tc>
                  <a:txBody>
                    <a:bodyPr/>
                    <a:lstStyle/>
                    <a:p>
                      <a:r>
                        <a:rPr lang="uk-UA" sz="1800" b="1" i="0" kern="1200" noProof="0" dirty="0">
                          <a:solidFill>
                            <a:schemeClr val="tx1"/>
                          </a:solidFill>
                          <a:effectLst/>
                          <a:latin typeface="+mn-lt"/>
                          <a:ea typeface="+mn-ea"/>
                          <a:cs typeface="+mn-cs"/>
                        </a:rPr>
                        <a:t>Усі різниці із цього підрозділу. </a:t>
                      </a:r>
                      <a:r>
                        <a:rPr lang="uk-UA" sz="1800" b="0" i="0" kern="1200" noProof="0" dirty="0">
                          <a:solidFill>
                            <a:schemeClr val="tx1"/>
                          </a:solidFill>
                          <a:effectLst/>
                          <a:latin typeface="+mn-lt"/>
                          <a:ea typeface="+mn-ea"/>
                          <a:cs typeface="+mn-cs"/>
                        </a:rPr>
                        <a:t>Зокрема, коригування щодо перехідних операцій у разі зміни системи оподаткування</a:t>
                      </a:r>
                      <a:endParaRPr lang="uk-UA" b="0" noProof="0" dirty="0"/>
                    </a:p>
                  </a:txBody>
                  <a:tcPr/>
                </a:tc>
                <a:tc>
                  <a:txBody>
                    <a:bodyPr/>
                    <a:lstStyle/>
                    <a:p>
                      <a:r>
                        <a:rPr lang="az-Cyrl-AZ" sz="1800" b="0" i="0" kern="1200" dirty="0">
                          <a:solidFill>
                            <a:schemeClr val="tx1"/>
                          </a:solidFill>
                          <a:effectLst/>
                          <a:latin typeface="+mn-lt"/>
                          <a:ea typeface="+mn-ea"/>
                          <a:cs typeface="+mn-cs"/>
                        </a:rPr>
                        <a:t>Рядок 4.1.5.1 додатка РІ</a:t>
                      </a:r>
                      <a:endParaRPr lang="ru-UA" dirty="0"/>
                    </a:p>
                  </a:txBody>
                  <a:tcPr/>
                </a:tc>
                <a:extLst>
                  <a:ext uri="{0D108BD9-81ED-4DB2-BD59-A6C34878D82A}">
                    <a16:rowId xmlns:a16="http://schemas.microsoft.com/office/drawing/2014/main" val="483712720"/>
                  </a:ext>
                </a:extLst>
              </a:tr>
            </a:tbl>
          </a:graphicData>
        </a:graphic>
      </p:graphicFrame>
    </p:spTree>
    <p:extLst>
      <p:ext uri="{BB962C8B-B14F-4D97-AF65-F5344CB8AC3E}">
        <p14:creationId xmlns:p14="http://schemas.microsoft.com/office/powerpoint/2010/main" val="224137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B5752E-DEFC-9ED4-58A8-9CC00EDFB8A3}"/>
              </a:ext>
            </a:extLst>
          </p:cNvPr>
          <p:cNvSpPr>
            <a:spLocks noGrp="1"/>
          </p:cNvSpPr>
          <p:nvPr>
            <p:ph type="title"/>
          </p:nvPr>
        </p:nvSpPr>
        <p:spPr>
          <a:xfrm>
            <a:off x="838200" y="365125"/>
            <a:ext cx="10515600" cy="900149"/>
          </a:xfrm>
        </p:spPr>
        <p:txBody>
          <a:bodyPr/>
          <a:lstStyle/>
          <a:p>
            <a:r>
              <a:rPr lang="uk-UA" b="1" dirty="0">
                <a:solidFill>
                  <a:srgbClr val="0041B6"/>
                </a:solidFill>
              </a:rPr>
              <a:t>Перенесення минулорічного збитку </a:t>
            </a:r>
            <a:endParaRPr lang="ru-UA" b="1" dirty="0">
              <a:solidFill>
                <a:srgbClr val="0041B6"/>
              </a:solidFill>
            </a:endParaRPr>
          </a:p>
        </p:txBody>
      </p:sp>
      <p:sp>
        <p:nvSpPr>
          <p:cNvPr id="3" name="Объект 2">
            <a:extLst>
              <a:ext uri="{FF2B5EF4-FFF2-40B4-BE49-F238E27FC236}">
                <a16:creationId xmlns:a16="http://schemas.microsoft.com/office/drawing/2014/main" id="{3F1A3195-5EE1-3605-0096-DF730D48B06E}"/>
              </a:ext>
            </a:extLst>
          </p:cNvPr>
          <p:cNvSpPr>
            <a:spLocks noGrp="1"/>
          </p:cNvSpPr>
          <p:nvPr>
            <p:ph idx="1"/>
          </p:nvPr>
        </p:nvSpPr>
        <p:spPr>
          <a:xfrm>
            <a:off x="340242" y="1265274"/>
            <a:ext cx="11557591" cy="5475768"/>
          </a:xfrm>
        </p:spPr>
        <p:txBody>
          <a:bodyPr>
            <a:normAutofit fontScale="77500" lnSpcReduction="20000"/>
          </a:bodyPr>
          <a:lstStyle/>
          <a:p>
            <a:pPr marL="0" indent="0">
              <a:lnSpc>
                <a:spcPct val="110000"/>
              </a:lnSpc>
              <a:spcBef>
                <a:spcPts val="0"/>
              </a:spcBef>
              <a:buNone/>
            </a:pPr>
            <a:r>
              <a:rPr lang="uk-UA" sz="3100" dirty="0"/>
              <a:t>Платники </a:t>
            </a:r>
            <a:r>
              <a:rPr lang="uk-UA" sz="3100" b="1" dirty="0"/>
              <a:t>зменшують </a:t>
            </a:r>
            <a:r>
              <a:rPr lang="uk-UA" sz="3100" dirty="0" err="1"/>
              <a:t>фінрезультат</a:t>
            </a:r>
            <a:r>
              <a:rPr lang="uk-UA" sz="3100" dirty="0"/>
              <a:t> до оподаткування </a:t>
            </a:r>
            <a:r>
              <a:rPr lang="ru-RU" sz="3100" b="1" dirty="0"/>
              <a:t>на суму </a:t>
            </a:r>
            <a:r>
              <a:rPr lang="uk-UA" sz="3100" b="1" dirty="0"/>
              <a:t>від'ємного значення об'єкта оподаткування платника (крім великих платників податків) минулих податкових (звітних) років</a:t>
            </a:r>
            <a:r>
              <a:rPr lang="ru-RU" sz="3100" b="1" dirty="0"/>
              <a:t> (</a:t>
            </a:r>
            <a:r>
              <a:rPr lang="ru-RU" sz="3100" b="1" dirty="0" err="1"/>
              <a:t>пп</a:t>
            </a:r>
            <a:r>
              <a:rPr lang="ru-RU" sz="3100" b="1" dirty="0"/>
              <a:t>. 140.4.4 ПК). </a:t>
            </a:r>
          </a:p>
          <a:p>
            <a:pPr marL="0" indent="0">
              <a:lnSpc>
                <a:spcPct val="110000"/>
              </a:lnSpc>
              <a:spcBef>
                <a:spcPts val="0"/>
              </a:spcBef>
              <a:buNone/>
            </a:pPr>
            <a:endParaRPr lang="ru-RU" sz="2400" b="1" dirty="0"/>
          </a:p>
          <a:p>
            <a:pPr marL="0" indent="0">
              <a:lnSpc>
                <a:spcPct val="110000"/>
              </a:lnSpc>
              <a:spcBef>
                <a:spcPts val="0"/>
              </a:spcBef>
              <a:buNone/>
            </a:pPr>
            <a:r>
              <a:rPr lang="uk-UA" sz="2600" dirty="0"/>
              <a:t>1.Це коригування діє </a:t>
            </a:r>
            <a:r>
              <a:rPr lang="uk-UA" sz="2600" b="1" dirty="0"/>
              <a:t>для всіх платників податку на прибуток</a:t>
            </a:r>
            <a:r>
              <a:rPr lang="uk-UA" sz="2600" dirty="0"/>
              <a:t>, незалежно від того </a:t>
            </a:r>
            <a:r>
              <a:rPr lang="uk-UA" sz="2600" dirty="0" err="1"/>
              <a:t>високодохідник</a:t>
            </a:r>
            <a:r>
              <a:rPr lang="uk-UA" sz="2600" dirty="0"/>
              <a:t> це, чи </a:t>
            </a:r>
            <a:r>
              <a:rPr lang="uk-UA" sz="2600" dirty="0" err="1"/>
              <a:t>малодохідник</a:t>
            </a:r>
            <a:endParaRPr lang="uk-UA" sz="2600" dirty="0"/>
          </a:p>
          <a:p>
            <a:pPr marL="0" indent="0">
              <a:lnSpc>
                <a:spcPct val="110000"/>
              </a:lnSpc>
              <a:spcBef>
                <a:spcPts val="0"/>
              </a:spcBef>
              <a:buNone/>
            </a:pPr>
            <a:r>
              <a:rPr lang="uk-UA" sz="2600" dirty="0"/>
              <a:t>2. Збиток, задекларований в рядку 04 декларації за минулий звітний рік, варто перенести </a:t>
            </a:r>
            <a:r>
              <a:rPr lang="uk-UA" sz="2600" b="1" dirty="0"/>
              <a:t>до рядка 3.2.4 додатка РІ поточної декларації</a:t>
            </a:r>
          </a:p>
          <a:p>
            <a:pPr marL="0" indent="0">
              <a:lnSpc>
                <a:spcPct val="110000"/>
              </a:lnSpc>
              <a:spcBef>
                <a:spcPts val="0"/>
              </a:spcBef>
              <a:buNone/>
            </a:pPr>
            <a:r>
              <a:rPr lang="uk-UA" sz="2600" dirty="0"/>
              <a:t>3. Усі платники, крім великих</a:t>
            </a:r>
            <a:r>
              <a:rPr lang="uk-UA" sz="2600" b="1" dirty="0"/>
              <a:t>, не мають обмежень </a:t>
            </a:r>
            <a:r>
              <a:rPr lang="uk-UA" sz="2600" dirty="0"/>
              <a:t>щодо суми збитку, на яку варто зменшити поточний об'єкт оподаткування</a:t>
            </a:r>
          </a:p>
          <a:p>
            <a:pPr marL="0" indent="0">
              <a:lnSpc>
                <a:spcPct val="110000"/>
              </a:lnSpc>
              <a:spcBef>
                <a:spcPts val="0"/>
              </a:spcBef>
              <a:buNone/>
            </a:pPr>
            <a:r>
              <a:rPr lang="uk-UA" sz="2600" dirty="0"/>
              <a:t>4. Перенесення минулорічних податкових збитків – </a:t>
            </a:r>
            <a:r>
              <a:rPr lang="uk-UA" sz="2600" b="1" dirty="0"/>
              <a:t>це податкова пільга </a:t>
            </a:r>
            <a:r>
              <a:rPr lang="uk-UA" sz="2600" dirty="0"/>
              <a:t>(код — 11020301). Але вона виникає тільки якщо збитки частково чи повністю зменшили поточну суму податку на прибуток </a:t>
            </a:r>
          </a:p>
          <a:p>
            <a:pPr marL="0" indent="0">
              <a:lnSpc>
                <a:spcPct val="110000"/>
              </a:lnSpc>
              <a:spcBef>
                <a:spcPts val="0"/>
              </a:spcBef>
              <a:buNone/>
            </a:pPr>
            <a:r>
              <a:rPr lang="uk-UA" sz="2600" dirty="0"/>
              <a:t>5. Для великих платників податків (</a:t>
            </a:r>
            <a:r>
              <a:rPr lang="uk-UA" sz="2600" dirty="0" err="1"/>
              <a:t>пп</a:t>
            </a:r>
            <a:r>
              <a:rPr lang="uk-UA" sz="2600" dirty="0"/>
              <a:t>. 14.1.24 ПК) </a:t>
            </a:r>
            <a:r>
              <a:rPr lang="uk-UA" sz="2600" b="1" dirty="0"/>
              <a:t>з 2022 року діє обмеження</a:t>
            </a:r>
            <a:r>
              <a:rPr lang="uk-UA" sz="2600" dirty="0"/>
              <a:t> на перенесення податкових збитків минулих років. Починаючи з 2022 року великі платники можуть зменшувати </a:t>
            </a:r>
            <a:r>
              <a:rPr lang="uk-UA" sz="2600" dirty="0" err="1"/>
              <a:t>фінрезультат</a:t>
            </a:r>
            <a:r>
              <a:rPr lang="uk-UA" sz="2600" dirty="0"/>
              <a:t> (прибуток, збиток або нульове значення) тільки на 50% суми від’ємного значення минулих років</a:t>
            </a:r>
            <a:endParaRPr lang="uk-UA" sz="2600" dirty="0">
              <a:solidFill>
                <a:srgbClr val="0041B6"/>
              </a:solidFill>
            </a:endParaRPr>
          </a:p>
          <a:p>
            <a:pPr marL="0" indent="0" algn="ctr">
              <a:lnSpc>
                <a:spcPct val="110000"/>
              </a:lnSpc>
              <a:spcBef>
                <a:spcPts val="0"/>
              </a:spcBef>
              <a:buNone/>
            </a:pPr>
            <a:endParaRPr lang="uk-UA" sz="2400" dirty="0">
              <a:solidFill>
                <a:srgbClr val="0041B6"/>
              </a:solidFill>
            </a:endParaRPr>
          </a:p>
          <a:p>
            <a:pPr marL="0" indent="0" algn="ctr">
              <a:lnSpc>
                <a:spcPct val="110000"/>
              </a:lnSpc>
              <a:spcBef>
                <a:spcPts val="0"/>
              </a:spcBef>
              <a:buNone/>
            </a:pPr>
            <a:r>
              <a:rPr lang="uk-UA" sz="2400" dirty="0">
                <a:solidFill>
                  <a:srgbClr val="0041B6"/>
                </a:solidFill>
              </a:rPr>
              <a:t>Порядок перенесення минулорічних  збитків великими платниками податківці на прикладах пояснювали в Інформаційному листі № 1/2022 (</a:t>
            </a:r>
            <a:r>
              <a:rPr lang="en-US" sz="2400" dirty="0">
                <a:solidFill>
                  <a:srgbClr val="0041B6"/>
                </a:solidFill>
              </a:rPr>
              <a:t>https://tax.gov.ua/data/material/000/448/555363/InfoList1_2022.pdf</a:t>
            </a:r>
            <a:r>
              <a:rPr lang="uk-UA" sz="2400" dirty="0">
                <a:solidFill>
                  <a:srgbClr val="0041B6"/>
                </a:solidFill>
              </a:rPr>
              <a:t>)</a:t>
            </a:r>
          </a:p>
        </p:txBody>
      </p:sp>
    </p:spTree>
    <p:extLst>
      <p:ext uri="{BB962C8B-B14F-4D97-AF65-F5344CB8AC3E}">
        <p14:creationId xmlns:p14="http://schemas.microsoft.com/office/powerpoint/2010/main" val="3795194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926C9-A8CC-907F-83E7-B730901D4A4C}"/>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b="1" dirty="0">
              <a:solidFill>
                <a:srgbClr val="0041B6"/>
              </a:solidFill>
            </a:endParaRPr>
          </a:p>
        </p:txBody>
      </p:sp>
      <p:sp>
        <p:nvSpPr>
          <p:cNvPr id="3" name="Объект 2">
            <a:extLst>
              <a:ext uri="{FF2B5EF4-FFF2-40B4-BE49-F238E27FC236}">
                <a16:creationId xmlns:a16="http://schemas.microsoft.com/office/drawing/2014/main" id="{6A96B7E0-C3DE-BEDD-41B7-4E2233E07588}"/>
              </a:ext>
            </a:extLst>
          </p:cNvPr>
          <p:cNvSpPr>
            <a:spLocks noGrp="1"/>
          </p:cNvSpPr>
          <p:nvPr>
            <p:ph idx="1"/>
          </p:nvPr>
        </p:nvSpPr>
        <p:spPr>
          <a:xfrm>
            <a:off x="838200" y="1690688"/>
            <a:ext cx="11017102" cy="4646317"/>
          </a:xfrm>
        </p:spPr>
        <p:txBody>
          <a:bodyPr/>
          <a:lstStyle/>
          <a:p>
            <a:pPr marL="0" indent="0" algn="ctr">
              <a:buNone/>
            </a:pPr>
            <a:r>
              <a:rPr lang="uk-UA" b="1" dirty="0">
                <a:solidFill>
                  <a:srgbClr val="0041B6"/>
                </a:solidFill>
              </a:rPr>
              <a:t>Безоплатні передачі неприбутковим організаціям (</a:t>
            </a:r>
            <a:r>
              <a:rPr lang="uk-UA" b="1" dirty="0" err="1">
                <a:solidFill>
                  <a:srgbClr val="0041B6"/>
                </a:solidFill>
              </a:rPr>
              <a:t>пп</a:t>
            </a:r>
            <a:r>
              <a:rPr lang="uk-UA" b="1" dirty="0">
                <a:solidFill>
                  <a:srgbClr val="0041B6"/>
                </a:solidFill>
              </a:rPr>
              <a:t>. 140.5.9 ПК) </a:t>
            </a:r>
            <a:endParaRPr lang="uk-UA" sz="2400" dirty="0"/>
          </a:p>
          <a:p>
            <a:pPr marL="0" indent="0">
              <a:buNone/>
            </a:pPr>
            <a:r>
              <a:rPr lang="uk-UA" sz="2400" dirty="0" err="1"/>
              <a:t>Фінрезультат</a:t>
            </a:r>
            <a:r>
              <a:rPr lang="uk-UA" sz="2400" dirty="0"/>
              <a:t> до оподаткування збільшують на суму коштів або вартості товарів, виконаних робіт, наданих послуг, </a:t>
            </a:r>
            <a:r>
              <a:rPr lang="uk-UA" sz="2400" b="1" dirty="0"/>
              <a:t>безоплатно перерахованих (переданих) протягом звітного (податкового) року неприбутковим організаціям, внесеним до Реєстру неприбуткових установ та організацій на дату такого перерахування коштів, передачі товарів, робіт, послуг</a:t>
            </a:r>
            <a:r>
              <a:rPr lang="uk-UA" sz="2400" dirty="0"/>
              <a:t> (крім неприбуткової організації, яка є об’єднанням страховиків, якщо участь страховика у такому об’єднанні є умовою проведення діяльності такого страховика відповідно до закону, та неприбуткових організацій, до яких застосовуються положення підпункту 140.5.14 пункту 140.5 статті 140 розділу III ПК) </a:t>
            </a:r>
            <a:r>
              <a:rPr lang="uk-UA" sz="2400" b="1" dirty="0"/>
              <a:t>у розмірі, що перевищує 4 відсотки оподатковуваного прибутку попереднього звітного року</a:t>
            </a:r>
          </a:p>
          <a:p>
            <a:pPr marL="0" indent="0">
              <a:buNone/>
            </a:pPr>
            <a:r>
              <a:rPr lang="uk-UA" sz="2400" b="1" u="sng" dirty="0"/>
              <a:t>Місце в додатку РІ – рядок 3.1.9</a:t>
            </a:r>
          </a:p>
        </p:txBody>
      </p:sp>
    </p:spTree>
    <p:extLst>
      <p:ext uri="{BB962C8B-B14F-4D97-AF65-F5344CB8AC3E}">
        <p14:creationId xmlns:p14="http://schemas.microsoft.com/office/powerpoint/2010/main" val="3971713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926C9-A8CC-907F-83E7-B730901D4A4C}"/>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b="1" dirty="0">
              <a:solidFill>
                <a:srgbClr val="0041B6"/>
              </a:solidFill>
            </a:endParaRPr>
          </a:p>
        </p:txBody>
      </p:sp>
      <p:sp>
        <p:nvSpPr>
          <p:cNvPr id="3" name="Объект 2">
            <a:extLst>
              <a:ext uri="{FF2B5EF4-FFF2-40B4-BE49-F238E27FC236}">
                <a16:creationId xmlns:a16="http://schemas.microsoft.com/office/drawing/2014/main" id="{6A96B7E0-C3DE-BEDD-41B7-4E2233E07588}"/>
              </a:ext>
            </a:extLst>
          </p:cNvPr>
          <p:cNvSpPr>
            <a:spLocks noGrp="1"/>
          </p:cNvSpPr>
          <p:nvPr>
            <p:ph idx="1"/>
          </p:nvPr>
        </p:nvSpPr>
        <p:spPr>
          <a:xfrm>
            <a:off x="838200" y="1690688"/>
            <a:ext cx="11017102" cy="4646317"/>
          </a:xfrm>
        </p:spPr>
        <p:txBody>
          <a:bodyPr>
            <a:normAutofit lnSpcReduction="10000"/>
          </a:bodyPr>
          <a:lstStyle/>
          <a:p>
            <a:pPr marL="0" indent="0">
              <a:buNone/>
            </a:pPr>
            <a:r>
              <a:rPr lang="uk-UA" sz="2400" b="1" dirty="0"/>
              <a:t>Умови застосування різниці:</a:t>
            </a:r>
          </a:p>
          <a:p>
            <a:pPr marL="514350" indent="-514350">
              <a:buAutoNum type="arabicPeriod"/>
            </a:pPr>
            <a:r>
              <a:rPr lang="uk-UA" sz="2400" dirty="0"/>
              <a:t>Платник надає</a:t>
            </a:r>
            <a:r>
              <a:rPr lang="ru-RU" sz="2400" dirty="0"/>
              <a:t> </a:t>
            </a:r>
            <a:r>
              <a:rPr lang="uk-UA" sz="2400" dirty="0"/>
              <a:t>благодійну допомогу </a:t>
            </a:r>
            <a:r>
              <a:rPr lang="uk-UA" sz="2400" dirty="0" err="1"/>
              <a:t>неприбутківцю</a:t>
            </a:r>
            <a:r>
              <a:rPr lang="uk-UA" sz="2400" dirty="0"/>
              <a:t>, </a:t>
            </a:r>
            <a:r>
              <a:rPr lang="uk-UA" sz="2400" b="1" dirty="0"/>
              <a:t>що внесений до Реєстру неприбуткових установ та організацій </a:t>
            </a:r>
            <a:r>
              <a:rPr lang="uk-UA" sz="2400" dirty="0"/>
              <a:t>на дату перерахування коштів або передачі їм товарів, робіт, послуг;</a:t>
            </a:r>
          </a:p>
          <a:p>
            <a:pPr marL="514350" indent="-514350">
              <a:buAutoNum type="arabicPeriod"/>
            </a:pPr>
            <a:r>
              <a:rPr lang="uk-UA" sz="2400" dirty="0"/>
              <a:t>Вартість благодійної допомоги на адресу </a:t>
            </a:r>
            <a:r>
              <a:rPr lang="uk-UA" sz="2400" dirty="0" err="1"/>
              <a:t>неприбутківців</a:t>
            </a:r>
            <a:r>
              <a:rPr lang="uk-UA" sz="2400" dirty="0"/>
              <a:t> </a:t>
            </a:r>
            <a:r>
              <a:rPr lang="uk-UA" sz="2400" b="1" dirty="0"/>
              <a:t>перевищила 4 % оподатковуваного прибутку за попередній звітний рік</a:t>
            </a:r>
            <a:r>
              <a:rPr lang="uk-UA" sz="2400" dirty="0"/>
              <a:t>.</a:t>
            </a:r>
          </a:p>
          <a:p>
            <a:pPr marL="0" indent="0">
              <a:buNone/>
            </a:pPr>
            <a:r>
              <a:rPr lang="uk-UA" dirty="0"/>
              <a:t>«</a:t>
            </a:r>
            <a:r>
              <a:rPr lang="uk-UA" sz="2200" dirty="0"/>
              <a:t>Для безоплатно переданих (наданих) неприбутковим організаціям товарів та самостійно виконаних платником податку робіт (послуг) такою вартістю </a:t>
            </a:r>
            <a:r>
              <a:rPr lang="uk-UA" sz="2200" b="1" dirty="0"/>
              <a:t>є їх собівартість</a:t>
            </a:r>
            <a:r>
              <a:rPr lang="uk-UA" sz="2200" dirty="0"/>
              <a:t>, а для робіт та послуг, які придбані платником податків і безоплатно надані неприбутковим організація – </a:t>
            </a:r>
            <a:r>
              <a:rPr lang="uk-UA" sz="2200" b="1" dirty="0"/>
              <a:t>вартість їх придбання</a:t>
            </a:r>
            <a:r>
              <a:rPr lang="uk-UA" sz="2200" dirty="0"/>
              <a:t>. Вартістю основних засобів, безоплатно переданих неприбутковим організаціям, є балансова вартість на кінець місяця передачі таких основних засобів</a:t>
            </a:r>
            <a:r>
              <a:rPr lang="ru-RU" sz="2200" dirty="0"/>
              <a:t>»</a:t>
            </a:r>
          </a:p>
          <a:p>
            <a:pPr marL="0" indent="0" algn="r">
              <a:buNone/>
            </a:pPr>
            <a:r>
              <a:rPr lang="uk-UA" sz="2200" dirty="0"/>
              <a:t>ЗІР, категорія 102.12 (консультація втратила чинність) </a:t>
            </a:r>
            <a:endParaRPr lang="uk-UA" dirty="0"/>
          </a:p>
        </p:txBody>
      </p:sp>
    </p:spTree>
    <p:extLst>
      <p:ext uri="{BB962C8B-B14F-4D97-AF65-F5344CB8AC3E}">
        <p14:creationId xmlns:p14="http://schemas.microsoft.com/office/powerpoint/2010/main" val="261577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E926C9-A8CC-907F-83E7-B730901D4A4C}"/>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b="1" dirty="0">
              <a:solidFill>
                <a:srgbClr val="0041B6"/>
              </a:solidFill>
            </a:endParaRPr>
          </a:p>
        </p:txBody>
      </p:sp>
      <p:sp>
        <p:nvSpPr>
          <p:cNvPr id="3" name="Объект 2">
            <a:extLst>
              <a:ext uri="{FF2B5EF4-FFF2-40B4-BE49-F238E27FC236}">
                <a16:creationId xmlns:a16="http://schemas.microsoft.com/office/drawing/2014/main" id="{6A96B7E0-C3DE-BEDD-41B7-4E2233E07588}"/>
              </a:ext>
            </a:extLst>
          </p:cNvPr>
          <p:cNvSpPr>
            <a:spLocks noGrp="1"/>
          </p:cNvSpPr>
          <p:nvPr>
            <p:ph idx="1"/>
          </p:nvPr>
        </p:nvSpPr>
        <p:spPr>
          <a:xfrm>
            <a:off x="838200" y="1690688"/>
            <a:ext cx="11017102" cy="4646317"/>
          </a:xfrm>
        </p:spPr>
        <p:txBody>
          <a:bodyPr>
            <a:normAutofit lnSpcReduction="10000"/>
          </a:bodyPr>
          <a:lstStyle/>
          <a:p>
            <a:pPr marL="0" indent="0">
              <a:buNone/>
            </a:pPr>
            <a:endParaRPr lang="uk-UA" sz="2400" b="1" dirty="0"/>
          </a:p>
          <a:p>
            <a:pPr marL="0" indent="0">
              <a:buNone/>
            </a:pPr>
            <a:r>
              <a:rPr lang="uk-UA" sz="2400" b="1" dirty="0"/>
              <a:t>Умови застосування різниці:</a:t>
            </a:r>
          </a:p>
          <a:p>
            <a:pPr marL="0" indent="0">
              <a:buNone/>
            </a:pPr>
            <a:r>
              <a:rPr lang="uk-UA" sz="2400" dirty="0"/>
              <a:t>3. Оподатковуваний прибуток, від якого визначається 4%-вий  ліміт — це значення </a:t>
            </a:r>
            <a:r>
              <a:rPr lang="uk-UA" sz="2400" b="1" dirty="0"/>
              <a:t>рядка 04 декларації за минулий рік </a:t>
            </a:r>
            <a:r>
              <a:rPr lang="uk-UA" sz="2400" dirty="0"/>
              <a:t>(ЗІР, категорія 102.12);</a:t>
            </a:r>
          </a:p>
          <a:p>
            <a:pPr marL="0" indent="0">
              <a:buNone/>
            </a:pPr>
            <a:r>
              <a:rPr lang="uk-UA" sz="2400" dirty="0"/>
              <a:t>4. Коригування варто проводити </a:t>
            </a:r>
            <a:r>
              <a:rPr lang="uk-UA" sz="2400" b="1" dirty="0"/>
              <a:t>на суму перевищення </a:t>
            </a:r>
            <a:r>
              <a:rPr lang="uk-UA" sz="2400" dirty="0"/>
              <a:t>вартості безоплатних передач нас значенням 4%-</a:t>
            </a:r>
            <a:r>
              <a:rPr lang="uk-UA" sz="2400" dirty="0" err="1"/>
              <a:t>вого</a:t>
            </a:r>
            <a:r>
              <a:rPr lang="uk-UA" sz="2400" dirty="0"/>
              <a:t> ліміту; </a:t>
            </a:r>
          </a:p>
          <a:p>
            <a:pPr marL="0" indent="0">
              <a:buNone/>
            </a:pPr>
            <a:r>
              <a:rPr lang="uk-UA" sz="2400" dirty="0"/>
              <a:t>5. Якщо </a:t>
            </a:r>
            <a:r>
              <a:rPr lang="uk-UA" sz="2400" dirty="0" err="1"/>
              <a:t>фінрезультат</a:t>
            </a:r>
            <a:r>
              <a:rPr lang="uk-UA" sz="2400" dirty="0"/>
              <a:t> попереднього звітного року </a:t>
            </a:r>
            <a:r>
              <a:rPr lang="uk-UA" sz="2400" b="1" dirty="0"/>
              <a:t>є від’ємним </a:t>
            </a:r>
            <a:r>
              <a:rPr lang="uk-UA" sz="2400" dirty="0"/>
              <a:t>(об’єкт оподаткування податку на прибуток відсутній), то </a:t>
            </a:r>
            <a:r>
              <a:rPr lang="uk-UA" sz="2400" dirty="0" err="1"/>
              <a:t>фінрезультат</a:t>
            </a:r>
            <a:r>
              <a:rPr lang="uk-UA" sz="2400" dirty="0"/>
              <a:t> до оподаткування поточного року необхідно збільшити </a:t>
            </a:r>
            <a:r>
              <a:rPr lang="uk-UA" sz="2400" b="1" dirty="0"/>
              <a:t>на всю суму</a:t>
            </a:r>
            <a:r>
              <a:rPr lang="uk-UA" sz="2400" dirty="0"/>
              <a:t> безоплатних </a:t>
            </a:r>
            <a:r>
              <a:rPr lang="uk-UA" sz="2400" dirty="0" err="1"/>
              <a:t>перераховань</a:t>
            </a:r>
            <a:r>
              <a:rPr lang="ru-RU" sz="2400" dirty="0"/>
              <a:t>/передач </a:t>
            </a:r>
            <a:r>
              <a:rPr lang="uk-UA" sz="2400" dirty="0"/>
              <a:t>неприбутковим організаціям (</a:t>
            </a:r>
            <a:r>
              <a:rPr lang="ru-RU" sz="2400" dirty="0"/>
              <a:t>лист ДПС </a:t>
            </a:r>
            <a:r>
              <a:rPr lang="ru-RU" sz="2400" dirty="0" err="1"/>
              <a:t>від</a:t>
            </a:r>
            <a:r>
              <a:rPr lang="ru-RU" sz="2400" dirty="0"/>
              <a:t> 16.09.2016 № 20223/6/99-99-15-02-02-15)</a:t>
            </a:r>
            <a:endParaRPr lang="uk-UA" sz="2400" dirty="0"/>
          </a:p>
          <a:p>
            <a:pPr marL="0" indent="0">
              <a:buNone/>
            </a:pPr>
            <a:r>
              <a:rPr lang="ru-RU" sz="2400" dirty="0"/>
              <a:t> </a:t>
            </a:r>
            <a:endParaRPr lang="uk-UA" sz="2400" dirty="0"/>
          </a:p>
        </p:txBody>
      </p:sp>
    </p:spTree>
    <p:extLst>
      <p:ext uri="{BB962C8B-B14F-4D97-AF65-F5344CB8AC3E}">
        <p14:creationId xmlns:p14="http://schemas.microsoft.com/office/powerpoint/2010/main" val="3227513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64102C-BE4A-FE30-ABD8-B92B4450C412}"/>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dirty="0"/>
          </a:p>
        </p:txBody>
      </p:sp>
      <p:sp>
        <p:nvSpPr>
          <p:cNvPr id="3" name="Объект 2">
            <a:extLst>
              <a:ext uri="{FF2B5EF4-FFF2-40B4-BE49-F238E27FC236}">
                <a16:creationId xmlns:a16="http://schemas.microsoft.com/office/drawing/2014/main" id="{AAF72504-166F-2205-2508-5E05969C23D1}"/>
              </a:ext>
            </a:extLst>
          </p:cNvPr>
          <p:cNvSpPr>
            <a:spLocks noGrp="1"/>
          </p:cNvSpPr>
          <p:nvPr>
            <p:ph idx="1"/>
          </p:nvPr>
        </p:nvSpPr>
        <p:spPr>
          <a:xfrm>
            <a:off x="499730" y="1825625"/>
            <a:ext cx="11313042" cy="4553910"/>
          </a:xfrm>
        </p:spPr>
        <p:txBody>
          <a:bodyPr>
            <a:normAutofit fontScale="85000" lnSpcReduction="10000"/>
          </a:bodyPr>
          <a:lstStyle/>
          <a:p>
            <a:pPr marL="0" indent="0">
              <a:buNone/>
            </a:pPr>
            <a:r>
              <a:rPr lang="uk-UA" b="1" dirty="0"/>
              <a:t>Коригування не поширюється на</a:t>
            </a:r>
            <a:r>
              <a:rPr lang="uk-UA" dirty="0"/>
              <a:t> безоплатні передачі/перерахування</a:t>
            </a:r>
            <a:r>
              <a:rPr lang="uk-UA" b="1" dirty="0"/>
              <a:t>: </a:t>
            </a:r>
          </a:p>
          <a:p>
            <a:pPr marL="514350" indent="-514350">
              <a:buAutoNum type="arabicPeriod"/>
            </a:pPr>
            <a:r>
              <a:rPr lang="uk-UA" dirty="0"/>
              <a:t>Об’єднанням страховиків, якщо участь у такому об’єднанні є умовою здійснення діяльності страховика згідно із </a:t>
            </a:r>
            <a:r>
              <a:rPr lang="ru-RU" dirty="0"/>
              <a:t>законом</a:t>
            </a:r>
            <a:r>
              <a:rPr lang="uk-UA" dirty="0"/>
              <a:t>;</a:t>
            </a:r>
          </a:p>
          <a:p>
            <a:pPr marL="514350" indent="-514350">
              <a:buAutoNum type="arabicPeriod"/>
            </a:pPr>
            <a:r>
              <a:rPr lang="uk-UA" dirty="0" err="1"/>
              <a:t>Неприбутківцям</a:t>
            </a:r>
            <a:r>
              <a:rPr lang="uk-UA" dirty="0"/>
              <a:t> із сфери фізичної культури і спорту – для них діє окреме коригування із </a:t>
            </a:r>
            <a:r>
              <a:rPr lang="uk-UA" dirty="0" err="1"/>
              <a:t>пп</a:t>
            </a:r>
            <a:r>
              <a:rPr lang="uk-UA" dirty="0"/>
              <a:t>. 140.5.14 ПК;</a:t>
            </a:r>
          </a:p>
          <a:p>
            <a:pPr marL="514350" indent="-514350">
              <a:buAutoNum type="arabicPeriod"/>
            </a:pPr>
            <a:r>
              <a:rPr lang="ru-RU" dirty="0"/>
              <a:t>Особою</a:t>
            </a:r>
            <a:r>
              <a:rPr lang="uk-UA" dirty="0"/>
              <a:t>, уповноваженою на здійснення </a:t>
            </a:r>
            <a:r>
              <a:rPr lang="uk-UA" dirty="0" err="1"/>
              <a:t>закупівель</a:t>
            </a:r>
            <a:r>
              <a:rPr lang="uk-UA" dirty="0"/>
              <a:t> у сфері охорони здоров’я, за дотримання умов, передбачених абзацами четвертим — шостим </a:t>
            </a:r>
            <a:r>
              <a:rPr lang="uk-UA" dirty="0" err="1"/>
              <a:t>пп</a:t>
            </a:r>
            <a:r>
              <a:rPr lang="uk-UA" dirty="0"/>
              <a:t>. 140.5.9 ПК;</a:t>
            </a:r>
          </a:p>
          <a:p>
            <a:pPr marL="514350" indent="-514350">
              <a:buAutoNum type="arabicPeriod"/>
            </a:pPr>
            <a:r>
              <a:rPr lang="uk-UA" dirty="0"/>
              <a:t>Військовим формуванням та силовим структурам, які утримуються за рахунок держбюджету, для потреб забезпечення проведення АТО (п. 33 </a:t>
            </a:r>
            <a:r>
              <a:rPr lang="uk-UA" dirty="0" err="1"/>
              <a:t>підрозд</a:t>
            </a:r>
            <a:r>
              <a:rPr lang="uk-UA" dirty="0"/>
              <a:t>. 4 </a:t>
            </a:r>
            <a:r>
              <a:rPr lang="uk-UA" dirty="0" err="1"/>
              <a:t>розд</a:t>
            </a:r>
            <a:r>
              <a:rPr lang="uk-UA" dirty="0"/>
              <a:t>. ХХ ПК). Це звільнення діяло виключно на час проведення АТО;</a:t>
            </a:r>
          </a:p>
          <a:p>
            <a:pPr marL="514350" indent="-514350">
              <a:buAutoNum type="arabicPeriod"/>
            </a:pPr>
            <a:r>
              <a:rPr lang="uk-UA" b="1" dirty="0"/>
              <a:t>Армії: ЗСУ, військовим частинам, Нацгвардії, СБУ, МВС, іншим силовим структурам і одержувачам, переліченим у </a:t>
            </a:r>
            <a:r>
              <a:rPr lang="uk-UA" b="1" dirty="0" err="1"/>
              <a:t>пп</a:t>
            </a:r>
            <a:r>
              <a:rPr lang="uk-UA" b="1" dirty="0"/>
              <a:t>. 69.6 </a:t>
            </a:r>
            <a:r>
              <a:rPr lang="uk-UA" b="1" dirty="0" err="1"/>
              <a:t>підрозд</a:t>
            </a:r>
            <a:r>
              <a:rPr lang="uk-UA" b="1" dirty="0"/>
              <a:t>. 10 </a:t>
            </a:r>
            <a:r>
              <a:rPr lang="uk-UA" b="1" dirty="0" err="1"/>
              <a:t>розд</a:t>
            </a:r>
            <a:r>
              <a:rPr lang="uk-UA" b="1" dirty="0"/>
              <a:t>. ХХ ПК</a:t>
            </a:r>
          </a:p>
          <a:p>
            <a:pPr marL="514350" indent="-514350">
              <a:buAutoNum type="arabicPeriod"/>
            </a:pPr>
            <a:endParaRPr lang="uk-UA" dirty="0"/>
          </a:p>
          <a:p>
            <a:pPr marL="0" indent="0">
              <a:buNone/>
            </a:pPr>
            <a:endParaRPr lang="uk-UA" b="1" dirty="0"/>
          </a:p>
        </p:txBody>
      </p:sp>
    </p:spTree>
    <p:extLst>
      <p:ext uri="{BB962C8B-B14F-4D97-AF65-F5344CB8AC3E}">
        <p14:creationId xmlns:p14="http://schemas.microsoft.com/office/powerpoint/2010/main" val="394401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782E48-4932-EDF7-2E7C-4817DBE307A9}"/>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dirty="0"/>
          </a:p>
        </p:txBody>
      </p:sp>
      <p:sp>
        <p:nvSpPr>
          <p:cNvPr id="3" name="Объект 2">
            <a:extLst>
              <a:ext uri="{FF2B5EF4-FFF2-40B4-BE49-F238E27FC236}">
                <a16:creationId xmlns:a16="http://schemas.microsoft.com/office/drawing/2014/main" id="{CD2D3EE3-E1C0-5FE7-8572-7B0561DE9906}"/>
              </a:ext>
            </a:extLst>
          </p:cNvPr>
          <p:cNvSpPr>
            <a:spLocks noGrp="1"/>
          </p:cNvSpPr>
          <p:nvPr>
            <p:ph idx="1"/>
          </p:nvPr>
        </p:nvSpPr>
        <p:spPr>
          <a:xfrm>
            <a:off x="838200" y="1594884"/>
            <a:ext cx="10515600" cy="4635795"/>
          </a:xfrm>
        </p:spPr>
        <p:txBody>
          <a:bodyPr anchor="ctr">
            <a:normAutofit fontScale="92500" lnSpcReduction="20000"/>
          </a:bodyPr>
          <a:lstStyle/>
          <a:p>
            <a:pPr marL="0" indent="0">
              <a:buNone/>
            </a:pPr>
            <a:r>
              <a:rPr lang="uk-UA" b="1" dirty="0"/>
              <a:t>Звільнення із підпункту 69.6 підрозділу 10 розділу ХХ ПК</a:t>
            </a:r>
          </a:p>
          <a:p>
            <a:pPr marL="0" indent="0">
              <a:buNone/>
            </a:pPr>
            <a:r>
              <a:rPr lang="uk-UA" sz="2400" dirty="0" err="1"/>
              <a:t>Прибутківцям</a:t>
            </a:r>
            <a:r>
              <a:rPr lang="uk-UA" sz="2400" dirty="0"/>
              <a:t>, котрі коригують </a:t>
            </a:r>
            <a:r>
              <a:rPr lang="uk-UA" sz="2400" dirty="0" err="1"/>
              <a:t>фінрезультат</a:t>
            </a:r>
            <a:r>
              <a:rPr lang="uk-UA" sz="2400" dirty="0"/>
              <a:t> на всі різниці, передбачені ПК, дозволено не </a:t>
            </a:r>
            <a:r>
              <a:rPr lang="uk-UA" sz="2400" b="1" dirty="0"/>
              <a:t>проводити коригування із підпункту 140.5.9 ПК </a:t>
            </a:r>
            <a:r>
              <a:rPr lang="uk-UA" sz="2400" dirty="0"/>
              <a:t>у випадку безоплатного надання коштів, товарів, послуг для потреб оборони держави</a:t>
            </a:r>
          </a:p>
          <a:p>
            <a:pPr marL="0" indent="0">
              <a:buNone/>
            </a:pPr>
            <a:r>
              <a:rPr lang="uk-UA" sz="2400" dirty="0"/>
              <a:t>Отримувачами такої добровільної допомоги можуть бути: </a:t>
            </a:r>
          </a:p>
          <a:p>
            <a:pPr marL="0" indent="0">
              <a:buNone/>
            </a:pPr>
            <a:r>
              <a:rPr lang="uk-UA" sz="2400" dirty="0"/>
              <a:t>ЗСУ, Нацгвардія, СБУ, Служба зовнішньої розвідки, </a:t>
            </a:r>
            <a:r>
              <a:rPr lang="uk-UA" sz="2400" dirty="0" err="1"/>
              <a:t>Держприкордонслужба</a:t>
            </a:r>
            <a:r>
              <a:rPr lang="uk-UA" sz="2400" dirty="0"/>
              <a:t>, МВС, Управління держохорони, Держслужба спецзв’язку, інші утворені відповідно до законів України військові формування, їх з’єднання, військові частини, підрозділи, установи або організації, що утримуються за рахунок коштів держбюджету, ДСНС, сили цивільного захисту, заклади охорони здоров’я державної і комунальної власності, структурні підрозділи з питань охорони здоров’я </a:t>
            </a:r>
          </a:p>
          <a:p>
            <a:pPr marL="0" indent="0">
              <a:buNone/>
            </a:pPr>
            <a:r>
              <a:rPr lang="uk-UA" sz="2400" dirty="0"/>
              <a:t>Окрім цього, грошову допомогу армії можна перераховувати </a:t>
            </a:r>
            <a:r>
              <a:rPr lang="uk-UA" sz="2400" b="1" dirty="0"/>
              <a:t>на </a:t>
            </a:r>
            <a:r>
              <a:rPr lang="uk-UA" sz="2400" b="1" dirty="0" err="1"/>
              <a:t>спецрахунки</a:t>
            </a:r>
            <a:r>
              <a:rPr lang="uk-UA" sz="2400" b="1" dirty="0"/>
              <a:t>, відкриті НБУ</a:t>
            </a:r>
          </a:p>
          <a:p>
            <a:pPr marL="0" indent="0" algn="ctr">
              <a:buNone/>
            </a:pPr>
            <a:r>
              <a:rPr lang="uk-UA" sz="2400" b="1" dirty="0">
                <a:solidFill>
                  <a:srgbClr val="0041B6"/>
                </a:solidFill>
              </a:rPr>
              <a:t>Звільнення від застосування різниці із </a:t>
            </a:r>
            <a:r>
              <a:rPr lang="uk-UA" sz="2400" b="1" dirty="0" err="1">
                <a:solidFill>
                  <a:srgbClr val="0041B6"/>
                </a:solidFill>
              </a:rPr>
              <a:t>пп</a:t>
            </a:r>
            <a:r>
              <a:rPr lang="uk-UA" sz="2400" b="1" dirty="0">
                <a:solidFill>
                  <a:srgbClr val="0041B6"/>
                </a:solidFill>
              </a:rPr>
              <a:t>. 140.5.9 ПК – податкова пільга (код – 11020399)</a:t>
            </a:r>
          </a:p>
        </p:txBody>
      </p:sp>
    </p:spTree>
    <p:extLst>
      <p:ext uri="{BB962C8B-B14F-4D97-AF65-F5344CB8AC3E}">
        <p14:creationId xmlns:p14="http://schemas.microsoft.com/office/powerpoint/2010/main" val="3462810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782E48-4932-EDF7-2E7C-4817DBE307A9}"/>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dirty="0"/>
          </a:p>
        </p:txBody>
      </p:sp>
      <p:sp>
        <p:nvSpPr>
          <p:cNvPr id="3" name="Объект 2">
            <a:extLst>
              <a:ext uri="{FF2B5EF4-FFF2-40B4-BE49-F238E27FC236}">
                <a16:creationId xmlns:a16="http://schemas.microsoft.com/office/drawing/2014/main" id="{CD2D3EE3-E1C0-5FE7-8572-7B0561DE9906}"/>
              </a:ext>
            </a:extLst>
          </p:cNvPr>
          <p:cNvSpPr>
            <a:spLocks noGrp="1"/>
          </p:cNvSpPr>
          <p:nvPr>
            <p:ph idx="1"/>
          </p:nvPr>
        </p:nvSpPr>
        <p:spPr>
          <a:xfrm>
            <a:off x="838200" y="1690688"/>
            <a:ext cx="10515600" cy="4486275"/>
          </a:xfrm>
        </p:spPr>
        <p:txBody>
          <a:bodyPr anchor="ctr">
            <a:normAutofit fontScale="92500" lnSpcReduction="10000"/>
          </a:bodyPr>
          <a:lstStyle/>
          <a:p>
            <a:pPr marL="0" indent="0">
              <a:lnSpc>
                <a:spcPct val="100000"/>
              </a:lnSpc>
              <a:spcBef>
                <a:spcPts val="0"/>
              </a:spcBef>
              <a:buNone/>
            </a:pPr>
            <a:r>
              <a:rPr lang="uk-UA" b="1" dirty="0"/>
              <a:t>Звільнення із підпункту 69.6 підрозділу 10 розділу ХХ ПК</a:t>
            </a:r>
          </a:p>
          <a:p>
            <a:pPr marL="0" indent="0">
              <a:lnSpc>
                <a:spcPct val="100000"/>
              </a:lnSpc>
              <a:spcBef>
                <a:spcPts val="0"/>
              </a:spcBef>
              <a:buNone/>
            </a:pPr>
            <a:endParaRPr lang="uk-UA" b="1" dirty="0"/>
          </a:p>
          <a:p>
            <a:pPr marL="0" indent="0">
              <a:lnSpc>
                <a:spcPct val="100000"/>
              </a:lnSpc>
              <a:spcBef>
                <a:spcPts val="0"/>
              </a:spcBef>
              <a:buNone/>
            </a:pPr>
            <a:r>
              <a:rPr lang="uk-UA" dirty="0"/>
              <a:t>Коригування з підпункту 140.5.9 ПК не діє, якщо добровільно передаєте:</a:t>
            </a:r>
          </a:p>
          <a:p>
            <a:pPr marL="0" indent="0">
              <a:lnSpc>
                <a:spcPct val="100000"/>
              </a:lnSpc>
              <a:spcBef>
                <a:spcPts val="0"/>
              </a:spcBef>
              <a:buNone/>
            </a:pPr>
            <a:r>
              <a:rPr lang="uk-UA" dirty="0"/>
              <a:t>•спеціальні засоби індивідуального захисту (каски, бронежилети тощо), </a:t>
            </a:r>
          </a:p>
          <a:p>
            <a:pPr marL="0" indent="0">
              <a:lnSpc>
                <a:spcPct val="100000"/>
              </a:lnSpc>
              <a:spcBef>
                <a:spcPts val="0"/>
              </a:spcBef>
              <a:buNone/>
            </a:pPr>
            <a:r>
              <a:rPr lang="uk-UA" dirty="0"/>
              <a:t>•технічні засоби спостереження,</a:t>
            </a:r>
          </a:p>
          <a:p>
            <a:pPr marL="0" indent="0">
              <a:lnSpc>
                <a:spcPct val="100000"/>
              </a:lnSpc>
              <a:spcBef>
                <a:spcPts val="0"/>
              </a:spcBef>
              <a:buNone/>
            </a:pPr>
            <a:r>
              <a:rPr lang="uk-UA" dirty="0"/>
              <a:t>•лікарські засоби та медичні вироби,</a:t>
            </a:r>
          </a:p>
          <a:p>
            <a:pPr marL="0" indent="0">
              <a:lnSpc>
                <a:spcPct val="100000"/>
              </a:lnSpc>
              <a:spcBef>
                <a:spcPts val="0"/>
              </a:spcBef>
              <a:buNone/>
            </a:pPr>
            <a:r>
              <a:rPr lang="uk-UA" dirty="0"/>
              <a:t>•засоби особистої гігієни, </a:t>
            </a:r>
          </a:p>
          <a:p>
            <a:pPr marL="0" indent="0">
              <a:lnSpc>
                <a:spcPct val="100000"/>
              </a:lnSpc>
              <a:spcBef>
                <a:spcPts val="0"/>
              </a:spcBef>
              <a:buNone/>
            </a:pPr>
            <a:r>
              <a:rPr lang="uk-UA" dirty="0"/>
              <a:t>•продукти харчування, </a:t>
            </a:r>
          </a:p>
          <a:p>
            <a:pPr marL="0" indent="0">
              <a:lnSpc>
                <a:spcPct val="100000"/>
              </a:lnSpc>
              <a:spcBef>
                <a:spcPts val="0"/>
              </a:spcBef>
              <a:buNone/>
            </a:pPr>
            <a:r>
              <a:rPr lang="uk-UA" dirty="0"/>
              <a:t>•предмети речового забезпечення;</a:t>
            </a:r>
          </a:p>
          <a:p>
            <a:pPr marL="0" indent="0">
              <a:lnSpc>
                <a:spcPct val="100000"/>
              </a:lnSpc>
              <a:spcBef>
                <a:spcPts val="0"/>
              </a:spcBef>
              <a:buNone/>
            </a:pPr>
            <a:r>
              <a:rPr lang="uk-UA" dirty="0"/>
              <a:t>•</a:t>
            </a:r>
            <a:r>
              <a:rPr lang="uk-UA" b="1" dirty="0"/>
              <a:t>інші товари, робіти, послуги за переліком, що визначає КМУ</a:t>
            </a:r>
          </a:p>
          <a:p>
            <a:pPr marL="0" indent="0">
              <a:lnSpc>
                <a:spcPct val="100000"/>
              </a:lnSpc>
              <a:spcBef>
                <a:spcPts val="0"/>
              </a:spcBef>
              <a:buNone/>
            </a:pPr>
            <a:endParaRPr lang="uk-UA" b="1" dirty="0"/>
          </a:p>
          <a:p>
            <a:pPr marL="0" indent="0">
              <a:lnSpc>
                <a:spcPct val="100000"/>
              </a:lnSpc>
              <a:spcBef>
                <a:spcPts val="0"/>
              </a:spcBef>
              <a:buNone/>
            </a:pPr>
            <a:r>
              <a:rPr lang="uk-UA" b="1" dirty="0">
                <a:solidFill>
                  <a:srgbClr val="FF0000"/>
                </a:solidFill>
              </a:rPr>
              <a:t>Кабмін досі не затвердив такого переліку товарів, робіт і послуг. </a:t>
            </a:r>
          </a:p>
        </p:txBody>
      </p:sp>
    </p:spTree>
    <p:extLst>
      <p:ext uri="{BB962C8B-B14F-4D97-AF65-F5344CB8AC3E}">
        <p14:creationId xmlns:p14="http://schemas.microsoft.com/office/powerpoint/2010/main" val="2853435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782E48-4932-EDF7-2E7C-4817DBE307A9}"/>
              </a:ext>
            </a:extLst>
          </p:cNvPr>
          <p:cNvSpPr>
            <a:spLocks noGrp="1"/>
          </p:cNvSpPr>
          <p:nvPr>
            <p:ph type="title"/>
          </p:nvPr>
        </p:nvSpPr>
        <p:spPr/>
        <p:txBody>
          <a:bodyPr/>
          <a:lstStyle/>
          <a:p>
            <a:r>
              <a:rPr lang="uk-UA" b="1" dirty="0">
                <a:solidFill>
                  <a:srgbClr val="0041B6"/>
                </a:solidFill>
              </a:rPr>
              <a:t>Коригування за безоплатними передачами </a:t>
            </a:r>
            <a:endParaRPr lang="ru-UA" dirty="0"/>
          </a:p>
        </p:txBody>
      </p:sp>
      <p:sp>
        <p:nvSpPr>
          <p:cNvPr id="3" name="Объект 2">
            <a:extLst>
              <a:ext uri="{FF2B5EF4-FFF2-40B4-BE49-F238E27FC236}">
                <a16:creationId xmlns:a16="http://schemas.microsoft.com/office/drawing/2014/main" id="{CD2D3EE3-E1C0-5FE7-8572-7B0561DE9906}"/>
              </a:ext>
            </a:extLst>
          </p:cNvPr>
          <p:cNvSpPr>
            <a:spLocks noGrp="1"/>
          </p:cNvSpPr>
          <p:nvPr>
            <p:ph idx="1"/>
          </p:nvPr>
        </p:nvSpPr>
        <p:spPr>
          <a:xfrm>
            <a:off x="838200" y="1690688"/>
            <a:ext cx="10515600" cy="4486275"/>
          </a:xfrm>
        </p:spPr>
        <p:txBody>
          <a:bodyPr anchor="ctr">
            <a:normAutofit/>
          </a:bodyPr>
          <a:lstStyle/>
          <a:p>
            <a:pPr marL="0" indent="0" algn="just">
              <a:lnSpc>
                <a:spcPct val="100000"/>
              </a:lnSpc>
              <a:spcBef>
                <a:spcPts val="0"/>
              </a:spcBef>
              <a:buNone/>
            </a:pPr>
            <a:r>
              <a:rPr lang="uk-UA" sz="2400" dirty="0"/>
              <a:t>«Положення </a:t>
            </a:r>
            <a:r>
              <a:rPr lang="uk-UA" sz="2400" dirty="0" err="1"/>
              <a:t>пп</a:t>
            </a:r>
            <a:r>
              <a:rPr lang="uk-UA" sz="2400" dirty="0"/>
              <a:t>. 69.6 п. 69 </a:t>
            </a:r>
            <a:r>
              <a:rPr lang="uk-UA" sz="2400" dirty="0" err="1"/>
              <a:t>підр</a:t>
            </a:r>
            <a:r>
              <a:rPr lang="uk-UA" sz="2400" dirty="0"/>
              <a:t>. 10 р. ХХ ПК застосовуються при здійсненні відповідних операцій з добровільного передання товарів за переліком товарів, зазначених у такому підпункті.</a:t>
            </a:r>
          </a:p>
          <a:p>
            <a:pPr marL="0" indent="0" algn="just">
              <a:lnSpc>
                <a:spcPct val="100000"/>
              </a:lnSpc>
              <a:spcBef>
                <a:spcPts val="0"/>
              </a:spcBef>
              <a:buNone/>
            </a:pPr>
            <a:r>
              <a:rPr lang="uk-UA" sz="2400" b="1" dirty="0"/>
              <a:t>При цьому за операціями з добровільного передання інших товарів, виконаних робіт, наданих послуг, перелік яких не визначено у </a:t>
            </a:r>
            <a:r>
              <a:rPr lang="uk-UA" sz="2400" b="1" dirty="0" err="1"/>
              <a:t>п.п</a:t>
            </a:r>
            <a:r>
              <a:rPr lang="uk-UA" sz="2400" b="1" dirty="0"/>
              <a:t>. 69.6 п. 69 </a:t>
            </a:r>
            <a:r>
              <a:rPr lang="uk-UA" sz="2400" b="1" dirty="0" err="1"/>
              <a:t>підр</a:t>
            </a:r>
            <a:r>
              <a:rPr lang="uk-UA" sz="2400" b="1" dirty="0"/>
              <a:t>. 10 р. ХХ ПКУ, положення цього підпункту до затвердження такого переліку КМУ не застосовуються.</a:t>
            </a:r>
          </a:p>
          <a:p>
            <a:pPr marL="0" indent="0" algn="just">
              <a:lnSpc>
                <a:spcPct val="100000"/>
              </a:lnSpc>
              <a:spcBef>
                <a:spcPts val="0"/>
              </a:spcBef>
              <a:buNone/>
            </a:pPr>
            <a:r>
              <a:rPr lang="uk-UA" sz="2400" dirty="0"/>
              <a:t>На даний час перелік таких інших товарів розробляється Урядом</a:t>
            </a:r>
            <a:r>
              <a:rPr lang="uk-UA" sz="2400" b="1" dirty="0"/>
              <a:t>»</a:t>
            </a:r>
          </a:p>
          <a:p>
            <a:pPr marL="0" indent="0" algn="r">
              <a:lnSpc>
                <a:spcPct val="100000"/>
              </a:lnSpc>
              <a:spcBef>
                <a:spcPts val="0"/>
              </a:spcBef>
              <a:buNone/>
            </a:pPr>
            <a:r>
              <a:rPr lang="uk-UA" sz="2400" dirty="0"/>
              <a:t>ЗІР, категорія 102.12 </a:t>
            </a:r>
          </a:p>
          <a:p>
            <a:pPr marL="0" indent="0" algn="r">
              <a:lnSpc>
                <a:spcPct val="100000"/>
              </a:lnSpc>
              <a:spcBef>
                <a:spcPts val="0"/>
              </a:spcBef>
              <a:buNone/>
            </a:pPr>
            <a:r>
              <a:rPr lang="uk-UA" sz="2400" dirty="0"/>
              <a:t>Інформаційний лист № 7/2022</a:t>
            </a:r>
          </a:p>
          <a:p>
            <a:pPr marL="0" indent="0" algn="r">
              <a:lnSpc>
                <a:spcPct val="100000"/>
              </a:lnSpc>
              <a:spcBef>
                <a:spcPts val="0"/>
              </a:spcBef>
              <a:buNone/>
            </a:pPr>
            <a:r>
              <a:rPr lang="en-US" sz="2400" dirty="0">
                <a:hlinkClick r:id="rId3"/>
              </a:rPr>
              <a:t>https://tax.gov.ua/data/material/000/519/630397/InfoList7_2022.pdf</a:t>
            </a:r>
            <a:r>
              <a:rPr lang="uk-UA" sz="2400" b="1" dirty="0"/>
              <a:t>  </a:t>
            </a:r>
          </a:p>
          <a:p>
            <a:pPr marL="0" indent="0">
              <a:lnSpc>
                <a:spcPct val="100000"/>
              </a:lnSpc>
              <a:spcBef>
                <a:spcPts val="0"/>
              </a:spcBef>
              <a:buNone/>
            </a:pPr>
            <a:endParaRPr lang="uk-UA" b="1" dirty="0">
              <a:solidFill>
                <a:srgbClr val="FF0000"/>
              </a:solidFill>
            </a:endParaRPr>
          </a:p>
        </p:txBody>
      </p:sp>
    </p:spTree>
    <p:extLst>
      <p:ext uri="{BB962C8B-B14F-4D97-AF65-F5344CB8AC3E}">
        <p14:creationId xmlns:p14="http://schemas.microsoft.com/office/powerpoint/2010/main" val="284530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0DD2B4-4C74-01E2-F1CB-650337CDA5FB}"/>
              </a:ext>
            </a:extLst>
          </p:cNvPr>
          <p:cNvSpPr>
            <a:spLocks noGrp="1"/>
          </p:cNvSpPr>
          <p:nvPr>
            <p:ph type="title"/>
          </p:nvPr>
        </p:nvSpPr>
        <p:spPr/>
        <p:txBody>
          <a:bodyPr/>
          <a:lstStyle/>
          <a:p>
            <a:r>
              <a:rPr lang="uk-UA" b="1" dirty="0">
                <a:solidFill>
                  <a:srgbClr val="0041B6"/>
                </a:solidFill>
              </a:rPr>
              <a:t>Форма декларації з податку на прибуток </a:t>
            </a:r>
            <a:endParaRPr lang="ru-UA" dirty="0"/>
          </a:p>
        </p:txBody>
      </p:sp>
      <p:sp>
        <p:nvSpPr>
          <p:cNvPr id="3" name="Объект 2">
            <a:extLst>
              <a:ext uri="{FF2B5EF4-FFF2-40B4-BE49-F238E27FC236}">
                <a16:creationId xmlns:a16="http://schemas.microsoft.com/office/drawing/2014/main" id="{D9FFC518-8DF3-9C37-C1BF-2FC42232D92D}"/>
              </a:ext>
            </a:extLst>
          </p:cNvPr>
          <p:cNvSpPr>
            <a:spLocks noGrp="1"/>
          </p:cNvSpPr>
          <p:nvPr>
            <p:ph idx="1"/>
          </p:nvPr>
        </p:nvSpPr>
        <p:spPr/>
        <p:txBody>
          <a:bodyPr>
            <a:normAutofit/>
          </a:bodyPr>
          <a:lstStyle/>
          <a:p>
            <a:pPr marL="0" indent="0">
              <a:buNone/>
            </a:pPr>
            <a:endParaRPr lang="uk-UA" dirty="0"/>
          </a:p>
          <a:p>
            <a:pPr marL="0" indent="0">
              <a:buNone/>
            </a:pPr>
            <a:r>
              <a:rPr lang="uk-UA" sz="2400" dirty="0"/>
              <a:t>«Враховуючи особливий порядок визначення бази та об’єктів оподаткування для резидентів Дія Сіті - платників податку на особливих умовах, передбачений положеннями Кодексу, </a:t>
            </a:r>
            <a:r>
              <a:rPr lang="uk-UA" sz="2400" b="1" u="sng" dirty="0"/>
              <a:t>таким платникам податку </a:t>
            </a:r>
            <a:r>
              <a:rPr lang="uk-UA" sz="2400" dirty="0"/>
              <a:t>необхідно подавати Декларацію за оновленою формою за звітний (податковий) період - 2022 рік із граничним строком подання 01 березня 2023 року»</a:t>
            </a:r>
          </a:p>
          <a:p>
            <a:pPr marL="0" indent="0" algn="r">
              <a:spcBef>
                <a:spcPts val="0"/>
              </a:spcBef>
              <a:buNone/>
            </a:pPr>
            <a:endParaRPr lang="uk-UA" dirty="0"/>
          </a:p>
          <a:p>
            <a:pPr marL="0" indent="0" algn="r">
              <a:spcBef>
                <a:spcPts val="0"/>
              </a:spcBef>
              <a:buNone/>
            </a:pPr>
            <a:r>
              <a:rPr lang="uk-UA" sz="2400" dirty="0"/>
              <a:t>Головне управління ДПС у Львівській області</a:t>
            </a:r>
          </a:p>
          <a:p>
            <a:pPr marL="0" indent="0" algn="r">
              <a:spcBef>
                <a:spcPts val="0"/>
              </a:spcBef>
              <a:buNone/>
            </a:pPr>
            <a:r>
              <a:rPr lang="en-US" sz="2400" dirty="0">
                <a:hlinkClick r:id="rId2"/>
              </a:rPr>
              <a:t>https://lv.tax.gov.ua/media-ark/news-ark/644042.html</a:t>
            </a:r>
            <a:r>
              <a:rPr lang="uk-UA" sz="2400" dirty="0"/>
              <a:t> </a:t>
            </a:r>
          </a:p>
        </p:txBody>
      </p:sp>
    </p:spTree>
    <p:extLst>
      <p:ext uri="{BB962C8B-B14F-4D97-AF65-F5344CB8AC3E}">
        <p14:creationId xmlns:p14="http://schemas.microsoft.com/office/powerpoint/2010/main" val="9977817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6667C6-D5B7-0A33-11E1-DE993353EF4B}"/>
              </a:ext>
            </a:extLst>
          </p:cNvPr>
          <p:cNvSpPr>
            <a:spLocks noGrp="1"/>
          </p:cNvSpPr>
          <p:nvPr>
            <p:ph type="title"/>
          </p:nvPr>
        </p:nvSpPr>
        <p:spPr>
          <a:xfrm>
            <a:off x="838200" y="365125"/>
            <a:ext cx="10515600" cy="1112801"/>
          </a:xfrm>
        </p:spPr>
        <p:txBody>
          <a:bodyPr>
            <a:normAutofit fontScale="90000"/>
          </a:bodyPr>
          <a:lstStyle/>
          <a:p>
            <a:r>
              <a:rPr lang="uk-UA" b="1" dirty="0">
                <a:solidFill>
                  <a:srgbClr val="0041B6"/>
                </a:solidFill>
              </a:rPr>
              <a:t>30%-</a:t>
            </a:r>
            <a:r>
              <a:rPr lang="uk-UA" b="1" dirty="0" err="1">
                <a:solidFill>
                  <a:srgbClr val="0041B6"/>
                </a:solidFill>
              </a:rPr>
              <a:t>ве</a:t>
            </a:r>
            <a:r>
              <a:rPr lang="uk-UA" b="1" dirty="0">
                <a:solidFill>
                  <a:srgbClr val="0041B6"/>
                </a:solidFill>
              </a:rPr>
              <a:t> коригування за придбаннями у «офшорних» нерезидентів </a:t>
            </a:r>
            <a:endParaRPr lang="ru-UA" b="1" dirty="0">
              <a:solidFill>
                <a:srgbClr val="0041B6"/>
              </a:solidFill>
            </a:endParaRPr>
          </a:p>
        </p:txBody>
      </p:sp>
      <p:sp>
        <p:nvSpPr>
          <p:cNvPr id="3" name="Объект 2">
            <a:extLst>
              <a:ext uri="{FF2B5EF4-FFF2-40B4-BE49-F238E27FC236}">
                <a16:creationId xmlns:a16="http://schemas.microsoft.com/office/drawing/2014/main" id="{A297CF4B-EC2D-61EA-2807-8DF17CA06E5D}"/>
              </a:ext>
            </a:extLst>
          </p:cNvPr>
          <p:cNvSpPr>
            <a:spLocks noGrp="1"/>
          </p:cNvSpPr>
          <p:nvPr>
            <p:ph idx="1"/>
          </p:nvPr>
        </p:nvSpPr>
        <p:spPr/>
        <p:txBody>
          <a:bodyPr>
            <a:normAutofit fontScale="92500" lnSpcReduction="20000"/>
          </a:bodyPr>
          <a:lstStyle/>
          <a:p>
            <a:pPr marL="0" indent="0">
              <a:buNone/>
            </a:pPr>
            <a:r>
              <a:rPr lang="uk-UA" dirty="0" err="1"/>
              <a:t>Фінрезультат</a:t>
            </a:r>
            <a:r>
              <a:rPr lang="uk-UA" dirty="0"/>
              <a:t> до оподаткування збільшується </a:t>
            </a:r>
            <a:r>
              <a:rPr lang="ru-RU" dirty="0"/>
              <a:t>на суму 30%</a:t>
            </a:r>
            <a:r>
              <a:rPr lang="uk-UA" dirty="0"/>
              <a:t> вартості товарів, у т. ч. необоротних активів, придбаних</a:t>
            </a:r>
            <a:r>
              <a:rPr lang="uk-UA" b="1" dirty="0"/>
              <a:t> у нерезидентів</a:t>
            </a:r>
            <a:r>
              <a:rPr lang="uk-UA" dirty="0"/>
              <a:t>:</a:t>
            </a:r>
          </a:p>
          <a:p>
            <a:r>
              <a:rPr lang="ru-RU" b="1" dirty="0"/>
              <a:t>держава (</a:t>
            </a:r>
            <a:r>
              <a:rPr lang="uk-UA" b="1" dirty="0"/>
              <a:t>територія) реєстрації якого входить до Переліку, затвердженого постановою КМУ від </a:t>
            </a:r>
            <a:r>
              <a:rPr lang="ru-RU" b="1" dirty="0"/>
              <a:t>27.12.2017 № 1045</a:t>
            </a:r>
            <a:r>
              <a:rPr lang="uk-UA" dirty="0"/>
              <a:t>;</a:t>
            </a:r>
          </a:p>
          <a:p>
            <a:r>
              <a:rPr lang="ru-RU" b="1" dirty="0"/>
              <a:t>з особливою </a:t>
            </a:r>
            <a:r>
              <a:rPr lang="uk-UA" b="1" dirty="0"/>
              <a:t>організаційно-правовою формою із Переліку, затвердженому постановою КМУ від 04.07.2017 № 480, що не сплачує податок на прибуток (корпоративний податок) та/або не є податковим резидентом країни, в якій він зареєстрований </a:t>
            </a:r>
            <a:r>
              <a:rPr lang="ru-RU" b="1" dirty="0"/>
              <a:t>(</a:t>
            </a:r>
            <a:r>
              <a:rPr lang="ru-RU" b="1" dirty="0" err="1"/>
              <a:t>пп</a:t>
            </a:r>
            <a:r>
              <a:rPr lang="ru-RU" b="1" dirty="0"/>
              <a:t>. 140.5.4 ПК) </a:t>
            </a:r>
          </a:p>
          <a:p>
            <a:pPr marL="0" indent="0">
              <a:buNone/>
            </a:pPr>
            <a:r>
              <a:rPr lang="uk-UA" b="1" dirty="0"/>
              <a:t>Місце в додатку РІ – </a:t>
            </a:r>
            <a:r>
              <a:rPr lang="uk-UA" b="1" u="sng" dirty="0"/>
              <a:t>рядки 3.1.6.1 та 3.1.6.2</a:t>
            </a:r>
            <a:endParaRPr lang="ru-RU" dirty="0"/>
          </a:p>
          <a:p>
            <a:pPr marL="0" indent="0" algn="ctr">
              <a:buNone/>
            </a:pPr>
            <a:r>
              <a:rPr lang="uk-UA" dirty="0">
                <a:solidFill>
                  <a:srgbClr val="0041B6"/>
                </a:solidFill>
              </a:rPr>
              <a:t>Це коригування визначають і відображають </a:t>
            </a:r>
            <a:r>
              <a:rPr lang="uk-UA" b="1" dirty="0">
                <a:solidFill>
                  <a:srgbClr val="0041B6"/>
                </a:solidFill>
              </a:rPr>
              <a:t>лише за підсумками звітного року </a:t>
            </a:r>
          </a:p>
        </p:txBody>
      </p:sp>
    </p:spTree>
    <p:extLst>
      <p:ext uri="{BB962C8B-B14F-4D97-AF65-F5344CB8AC3E}">
        <p14:creationId xmlns:p14="http://schemas.microsoft.com/office/powerpoint/2010/main" val="1528728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6667C6-D5B7-0A33-11E1-DE993353EF4B}"/>
              </a:ext>
            </a:extLst>
          </p:cNvPr>
          <p:cNvSpPr>
            <a:spLocks noGrp="1"/>
          </p:cNvSpPr>
          <p:nvPr>
            <p:ph type="title"/>
          </p:nvPr>
        </p:nvSpPr>
        <p:spPr>
          <a:xfrm>
            <a:off x="838200" y="365125"/>
            <a:ext cx="10515600" cy="1112801"/>
          </a:xfrm>
        </p:spPr>
        <p:txBody>
          <a:bodyPr>
            <a:normAutofit fontScale="90000"/>
          </a:bodyPr>
          <a:lstStyle/>
          <a:p>
            <a:r>
              <a:rPr lang="uk-UA" b="1" dirty="0">
                <a:solidFill>
                  <a:srgbClr val="0041B6"/>
                </a:solidFill>
              </a:rPr>
              <a:t>30%-</a:t>
            </a:r>
            <a:r>
              <a:rPr lang="uk-UA" b="1" dirty="0" err="1">
                <a:solidFill>
                  <a:srgbClr val="0041B6"/>
                </a:solidFill>
              </a:rPr>
              <a:t>ве</a:t>
            </a:r>
            <a:r>
              <a:rPr lang="uk-UA" b="1" dirty="0">
                <a:solidFill>
                  <a:srgbClr val="0041B6"/>
                </a:solidFill>
              </a:rPr>
              <a:t> коригування за придбаннями у «офшорних» нерезидентів </a:t>
            </a:r>
            <a:endParaRPr lang="ru-UA" b="1" dirty="0">
              <a:solidFill>
                <a:srgbClr val="0041B6"/>
              </a:solidFill>
            </a:endParaRPr>
          </a:p>
        </p:txBody>
      </p:sp>
      <p:sp>
        <p:nvSpPr>
          <p:cNvPr id="3" name="Объект 2">
            <a:extLst>
              <a:ext uri="{FF2B5EF4-FFF2-40B4-BE49-F238E27FC236}">
                <a16:creationId xmlns:a16="http://schemas.microsoft.com/office/drawing/2014/main" id="{A297CF4B-EC2D-61EA-2807-8DF17CA06E5D}"/>
              </a:ext>
            </a:extLst>
          </p:cNvPr>
          <p:cNvSpPr>
            <a:spLocks noGrp="1"/>
          </p:cNvSpPr>
          <p:nvPr>
            <p:ph idx="1"/>
          </p:nvPr>
        </p:nvSpPr>
        <p:spPr>
          <a:xfrm>
            <a:off x="838200" y="1616149"/>
            <a:ext cx="10515600" cy="4876726"/>
          </a:xfrm>
        </p:spPr>
        <p:txBody>
          <a:bodyPr>
            <a:normAutofit fontScale="92500" lnSpcReduction="20000"/>
          </a:bodyPr>
          <a:lstStyle/>
          <a:p>
            <a:pPr marL="0" indent="0">
              <a:buNone/>
            </a:pPr>
            <a:r>
              <a:rPr lang="uk-UA" dirty="0"/>
              <a:t>Якщо організаційно-правову форму нерезидента </a:t>
            </a:r>
            <a:r>
              <a:rPr lang="uk-UA" dirty="0" err="1"/>
              <a:t>внесено</a:t>
            </a:r>
            <a:r>
              <a:rPr lang="uk-UA" dirty="0"/>
              <a:t> до Переліку № 480, але він у звітному періоді </a:t>
            </a:r>
            <a:r>
              <a:rPr lang="uk-UA" b="1" dirty="0"/>
              <a:t>сплачував податок на прибуток (або корпоративний податок</a:t>
            </a:r>
            <a:r>
              <a:rPr lang="uk-UA" dirty="0"/>
              <a:t>), проводити коригування </a:t>
            </a:r>
            <a:r>
              <a:rPr lang="uk-UA" b="1" dirty="0"/>
              <a:t>не потрібно:</a:t>
            </a:r>
          </a:p>
          <a:p>
            <a:pPr marL="0" indent="0">
              <a:buNone/>
            </a:pPr>
            <a:endParaRPr lang="uk-UA" sz="2400" dirty="0"/>
          </a:p>
          <a:p>
            <a:pPr marL="0" indent="0">
              <a:buNone/>
            </a:pPr>
            <a:r>
              <a:rPr lang="uk-UA" sz="2400" dirty="0"/>
              <a:t>«Якщо господарські операції з придбання товарів, у тому числі необоротних активів, робіт та послуг у нерезидента, організаційно-правова форма якого включена до переліку, затвердженого постановою Кабінету Міністрів України від 04 липня 2017 року № 480, не є контрольованими, то платник податку </a:t>
            </a:r>
            <a:r>
              <a:rPr lang="uk-UA" sz="2400" b="1" dirty="0"/>
              <a:t>має право не збільшувати фінансовий результат </a:t>
            </a:r>
            <a:r>
              <a:rPr lang="uk-UA" sz="2400" dirty="0"/>
              <a:t>до оподаткування на суму 30 </a:t>
            </a:r>
            <a:r>
              <a:rPr lang="uk-UA" sz="2400" dirty="0" err="1"/>
              <a:t>відс</a:t>
            </a:r>
            <a:r>
              <a:rPr lang="uk-UA" sz="2400" dirty="0"/>
              <a:t>. вартості придбаних товарів, у тому числі необоротних активів, робіт та послуг, якщо нерезидентом сплачувався податок на прибуток (корпоративний податок), що підтверджується довідкою (іншим офіційним</a:t>
            </a:r>
            <a:r>
              <a:rPr lang="ru-RU" sz="2400" dirty="0"/>
              <a:t> документом) (ЗІР,</a:t>
            </a:r>
            <a:r>
              <a:rPr lang="uk-UA" sz="2400" dirty="0"/>
              <a:t> категорія </a:t>
            </a:r>
            <a:r>
              <a:rPr lang="ru-RU" sz="2400" dirty="0"/>
              <a:t>102.12) </a:t>
            </a:r>
          </a:p>
          <a:p>
            <a:pPr marL="0" indent="0">
              <a:buNone/>
            </a:pPr>
            <a:endParaRPr lang="ru-RU" dirty="0"/>
          </a:p>
          <a:p>
            <a:pPr marL="0" indent="0">
              <a:buNone/>
            </a:pPr>
            <a:r>
              <a:rPr lang="uk-UA" dirty="0"/>
              <a:t>Щоб не проводити коригування, маєте отримати від нерезидента довідку або інший офіційний документ, що підтверджує сплату ним податку на прибуток або корпоративного податку</a:t>
            </a:r>
          </a:p>
        </p:txBody>
      </p:sp>
    </p:spTree>
    <p:extLst>
      <p:ext uri="{BB962C8B-B14F-4D97-AF65-F5344CB8AC3E}">
        <p14:creationId xmlns:p14="http://schemas.microsoft.com/office/powerpoint/2010/main" val="3360854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456F6B-5EFA-C888-939E-A1B269ED9B80}"/>
              </a:ext>
            </a:extLst>
          </p:cNvPr>
          <p:cNvSpPr>
            <a:spLocks noGrp="1"/>
          </p:cNvSpPr>
          <p:nvPr>
            <p:ph type="title"/>
          </p:nvPr>
        </p:nvSpPr>
        <p:spPr/>
        <p:txBody>
          <a:bodyPr>
            <a:normAutofit/>
          </a:bodyPr>
          <a:lstStyle/>
          <a:p>
            <a:r>
              <a:rPr lang="uk-UA" sz="4000" b="1" dirty="0">
                <a:solidFill>
                  <a:srgbClr val="0041B6"/>
                </a:solidFill>
              </a:rPr>
              <a:t>30%-</a:t>
            </a:r>
            <a:r>
              <a:rPr lang="uk-UA" sz="4000" b="1" dirty="0" err="1">
                <a:solidFill>
                  <a:srgbClr val="0041B6"/>
                </a:solidFill>
              </a:rPr>
              <a:t>ве</a:t>
            </a:r>
            <a:r>
              <a:rPr lang="uk-UA" sz="4000" b="1" dirty="0">
                <a:solidFill>
                  <a:srgbClr val="0041B6"/>
                </a:solidFill>
              </a:rPr>
              <a:t> коригування за придбаннями у «офшорних» нерезидентів </a:t>
            </a:r>
            <a:endParaRPr lang="ru-UA" sz="4000" dirty="0"/>
          </a:p>
        </p:txBody>
      </p:sp>
      <p:sp>
        <p:nvSpPr>
          <p:cNvPr id="3" name="Объект 2">
            <a:extLst>
              <a:ext uri="{FF2B5EF4-FFF2-40B4-BE49-F238E27FC236}">
                <a16:creationId xmlns:a16="http://schemas.microsoft.com/office/drawing/2014/main" id="{EB15D106-A48E-7B82-8ECF-322FA3370609}"/>
              </a:ext>
            </a:extLst>
          </p:cNvPr>
          <p:cNvSpPr>
            <a:spLocks noGrp="1"/>
          </p:cNvSpPr>
          <p:nvPr>
            <p:ph idx="1"/>
          </p:nvPr>
        </p:nvSpPr>
        <p:spPr/>
        <p:txBody>
          <a:bodyPr>
            <a:normAutofit lnSpcReduction="10000"/>
          </a:bodyPr>
          <a:lstStyle/>
          <a:p>
            <a:pPr marL="0" indent="0">
              <a:buNone/>
            </a:pPr>
            <a:r>
              <a:rPr lang="az-Cyrl-AZ" b="1" dirty="0"/>
              <a:t>Не підпадають під 30% коригування:</a:t>
            </a:r>
          </a:p>
          <a:p>
            <a:r>
              <a:rPr lang="az-Cyrl-AZ" dirty="0"/>
              <a:t>якщо операція є контрольованою (для них діє окрема різниця з пп. 140.5.2 ПК);</a:t>
            </a:r>
          </a:p>
          <a:p>
            <a:r>
              <a:rPr lang="az-Cyrl-AZ" dirty="0"/>
              <a:t>проценти за борговими зобов’язаннями (діє різниця з п. 140.2 ПК);</a:t>
            </a:r>
          </a:p>
          <a:p>
            <a:r>
              <a:rPr lang="az-Cyrl-AZ" dirty="0"/>
              <a:t>роялті (діє різниця з пп. 140.5.6 ПК);</a:t>
            </a:r>
          </a:p>
          <a:p>
            <a:r>
              <a:rPr lang="uk-UA" dirty="0"/>
              <a:t>якщо операція не є контрольованою та сума таких витрат підтверджується платником податку за цінами, визначеними за принципом "витягнутої руки" відповідно до процедури, встановленої статтею </a:t>
            </a:r>
            <a:r>
              <a:rPr lang="ru-RU" dirty="0"/>
              <a:t>39 </a:t>
            </a:r>
            <a:r>
              <a:rPr lang="uk-UA" dirty="0"/>
              <a:t>ПК</a:t>
            </a:r>
            <a:r>
              <a:rPr lang="ru-RU" dirty="0"/>
              <a:t>, але без </a:t>
            </a:r>
            <a:r>
              <a:rPr lang="uk-UA" dirty="0"/>
              <a:t>подання звіту</a:t>
            </a:r>
          </a:p>
        </p:txBody>
      </p:sp>
    </p:spTree>
    <p:extLst>
      <p:ext uri="{BB962C8B-B14F-4D97-AF65-F5344CB8AC3E}">
        <p14:creationId xmlns:p14="http://schemas.microsoft.com/office/powerpoint/2010/main" val="1522049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88C39-311A-3EAE-7A9C-53D56FD9F318}"/>
              </a:ext>
            </a:extLst>
          </p:cNvPr>
          <p:cNvSpPr>
            <a:spLocks noGrp="1"/>
          </p:cNvSpPr>
          <p:nvPr>
            <p:ph type="title"/>
          </p:nvPr>
        </p:nvSpPr>
        <p:spPr/>
        <p:txBody>
          <a:bodyPr/>
          <a:lstStyle/>
          <a:p>
            <a:r>
              <a:rPr lang="uk-UA" sz="4400" b="1" dirty="0">
                <a:solidFill>
                  <a:srgbClr val="0041B6"/>
                </a:solidFill>
              </a:rPr>
              <a:t>30%-</a:t>
            </a:r>
            <a:r>
              <a:rPr lang="uk-UA" sz="4400" b="1" dirty="0" err="1">
                <a:solidFill>
                  <a:srgbClr val="0041B6"/>
                </a:solidFill>
              </a:rPr>
              <a:t>ве</a:t>
            </a:r>
            <a:r>
              <a:rPr lang="uk-UA" sz="4400" b="1" dirty="0">
                <a:solidFill>
                  <a:srgbClr val="0041B6"/>
                </a:solidFill>
              </a:rPr>
              <a:t> коригування за реалізаціями </a:t>
            </a:r>
            <a:r>
              <a:rPr lang="uk-UA" b="1" dirty="0">
                <a:solidFill>
                  <a:srgbClr val="0041B6"/>
                </a:solidFill>
              </a:rPr>
              <a:t>на користь </a:t>
            </a:r>
            <a:r>
              <a:rPr lang="uk-UA" sz="4400" b="1" dirty="0">
                <a:solidFill>
                  <a:srgbClr val="0041B6"/>
                </a:solidFill>
              </a:rPr>
              <a:t>«офшорних» нерезидентів </a:t>
            </a:r>
            <a:endParaRPr lang="ru-UA" dirty="0"/>
          </a:p>
        </p:txBody>
      </p:sp>
      <p:sp>
        <p:nvSpPr>
          <p:cNvPr id="3" name="Объект 2">
            <a:extLst>
              <a:ext uri="{FF2B5EF4-FFF2-40B4-BE49-F238E27FC236}">
                <a16:creationId xmlns:a16="http://schemas.microsoft.com/office/drawing/2014/main" id="{71EE52BB-D679-DFEB-404E-90922B7A106F}"/>
              </a:ext>
            </a:extLst>
          </p:cNvPr>
          <p:cNvSpPr>
            <a:spLocks noGrp="1"/>
          </p:cNvSpPr>
          <p:nvPr>
            <p:ph idx="1"/>
          </p:nvPr>
        </p:nvSpPr>
        <p:spPr/>
        <p:txBody>
          <a:bodyPr>
            <a:normAutofit fontScale="92500" lnSpcReduction="20000"/>
          </a:bodyPr>
          <a:lstStyle/>
          <a:p>
            <a:pPr marL="0" indent="0">
              <a:buNone/>
            </a:pPr>
            <a:r>
              <a:rPr lang="uk-UA" dirty="0" err="1"/>
              <a:t>Фінрезультат</a:t>
            </a:r>
            <a:r>
              <a:rPr lang="uk-UA" dirty="0"/>
              <a:t> до оподаткування збільшується </a:t>
            </a:r>
            <a:r>
              <a:rPr lang="ru-RU" dirty="0"/>
              <a:t>на суму 30%</a:t>
            </a:r>
            <a:r>
              <a:rPr lang="uk-UA" dirty="0"/>
              <a:t> вартості товарів, у т. ч. необоротних активів, </a:t>
            </a:r>
            <a:r>
              <a:rPr lang="uk-UA" b="1" dirty="0"/>
              <a:t>реалізованих на користь нерезидентів:</a:t>
            </a:r>
          </a:p>
          <a:p>
            <a:r>
              <a:rPr lang="ru-RU" b="1" dirty="0"/>
              <a:t>держава (</a:t>
            </a:r>
            <a:r>
              <a:rPr lang="uk-UA" b="1" dirty="0"/>
              <a:t>територія) реєстрації якого входить до Переліку, затвердженого постановою КМУ від </a:t>
            </a:r>
            <a:r>
              <a:rPr lang="ru-RU" b="1" dirty="0"/>
              <a:t>27.12.2017 № 1045</a:t>
            </a:r>
            <a:r>
              <a:rPr lang="uk-UA" dirty="0"/>
              <a:t>;</a:t>
            </a:r>
          </a:p>
          <a:p>
            <a:r>
              <a:rPr lang="ru-RU" b="1" dirty="0"/>
              <a:t>з особливою </a:t>
            </a:r>
            <a:r>
              <a:rPr lang="uk-UA" b="1" dirty="0"/>
              <a:t>організаційно-правовою формою із Переліку, затвердженому постановою КМУ від 04.07.2017 № 480, що не сплачує податок на прибуток (корпоративний податок) та/або не є податковим резидентом країни, в якій він зареєстрований </a:t>
            </a:r>
            <a:r>
              <a:rPr lang="ru-RU" b="1" dirty="0"/>
              <a:t>(</a:t>
            </a:r>
            <a:r>
              <a:rPr lang="ru-RU" b="1" dirty="0" err="1"/>
              <a:t>пп</a:t>
            </a:r>
            <a:r>
              <a:rPr lang="ru-RU" b="1" dirty="0"/>
              <a:t>. 140.5.5-1 ПК) </a:t>
            </a:r>
          </a:p>
          <a:p>
            <a:pPr marL="0" indent="0">
              <a:buNone/>
            </a:pPr>
            <a:r>
              <a:rPr lang="uk-UA" b="1" dirty="0"/>
              <a:t>Місце в додатку РІ – </a:t>
            </a:r>
            <a:r>
              <a:rPr lang="uk-UA" b="1" u="sng" dirty="0"/>
              <a:t>рядки 3.1.7.1 та 3.1.7.2</a:t>
            </a:r>
            <a:endParaRPr lang="ru-RU" dirty="0"/>
          </a:p>
          <a:p>
            <a:pPr marL="0" indent="0" algn="ctr">
              <a:buNone/>
            </a:pPr>
            <a:r>
              <a:rPr lang="uk-UA" dirty="0">
                <a:solidFill>
                  <a:srgbClr val="0041B6"/>
                </a:solidFill>
              </a:rPr>
              <a:t>Це коригування визначають і відображають </a:t>
            </a:r>
            <a:r>
              <a:rPr lang="uk-UA" b="1" dirty="0">
                <a:solidFill>
                  <a:srgbClr val="0041B6"/>
                </a:solidFill>
              </a:rPr>
              <a:t>лише за підсумками звітного року </a:t>
            </a:r>
          </a:p>
          <a:p>
            <a:endParaRPr lang="ru-UA" dirty="0"/>
          </a:p>
        </p:txBody>
      </p:sp>
    </p:spTree>
    <p:extLst>
      <p:ext uri="{BB962C8B-B14F-4D97-AF65-F5344CB8AC3E}">
        <p14:creationId xmlns:p14="http://schemas.microsoft.com/office/powerpoint/2010/main" val="8550024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788C39-311A-3EAE-7A9C-53D56FD9F318}"/>
              </a:ext>
            </a:extLst>
          </p:cNvPr>
          <p:cNvSpPr>
            <a:spLocks noGrp="1"/>
          </p:cNvSpPr>
          <p:nvPr>
            <p:ph type="title"/>
          </p:nvPr>
        </p:nvSpPr>
        <p:spPr/>
        <p:txBody>
          <a:bodyPr/>
          <a:lstStyle/>
          <a:p>
            <a:r>
              <a:rPr lang="uk-UA" sz="4400" b="1" dirty="0">
                <a:solidFill>
                  <a:srgbClr val="0041B6"/>
                </a:solidFill>
              </a:rPr>
              <a:t>30%-</a:t>
            </a:r>
            <a:r>
              <a:rPr lang="uk-UA" sz="4400" b="1" dirty="0" err="1">
                <a:solidFill>
                  <a:srgbClr val="0041B6"/>
                </a:solidFill>
              </a:rPr>
              <a:t>ве</a:t>
            </a:r>
            <a:r>
              <a:rPr lang="uk-UA" sz="4400" b="1" dirty="0">
                <a:solidFill>
                  <a:srgbClr val="0041B6"/>
                </a:solidFill>
              </a:rPr>
              <a:t> коригування за реалізаціями </a:t>
            </a:r>
            <a:r>
              <a:rPr lang="uk-UA" b="1" dirty="0">
                <a:solidFill>
                  <a:srgbClr val="0041B6"/>
                </a:solidFill>
              </a:rPr>
              <a:t>на користь </a:t>
            </a:r>
            <a:r>
              <a:rPr lang="uk-UA" sz="4400" b="1" dirty="0">
                <a:solidFill>
                  <a:srgbClr val="0041B6"/>
                </a:solidFill>
              </a:rPr>
              <a:t>«офшорних» нерезидентів </a:t>
            </a:r>
            <a:endParaRPr lang="ru-UA" dirty="0"/>
          </a:p>
        </p:txBody>
      </p:sp>
      <p:sp>
        <p:nvSpPr>
          <p:cNvPr id="3" name="Объект 2">
            <a:extLst>
              <a:ext uri="{FF2B5EF4-FFF2-40B4-BE49-F238E27FC236}">
                <a16:creationId xmlns:a16="http://schemas.microsoft.com/office/drawing/2014/main" id="{71EE52BB-D679-DFEB-404E-90922B7A106F}"/>
              </a:ext>
            </a:extLst>
          </p:cNvPr>
          <p:cNvSpPr>
            <a:spLocks noGrp="1"/>
          </p:cNvSpPr>
          <p:nvPr>
            <p:ph idx="1"/>
          </p:nvPr>
        </p:nvSpPr>
        <p:spPr/>
        <p:txBody>
          <a:bodyPr>
            <a:normAutofit/>
          </a:bodyPr>
          <a:lstStyle/>
          <a:p>
            <a:pPr marL="0" indent="0">
              <a:buNone/>
            </a:pPr>
            <a:endParaRPr lang="az-Cyrl-AZ" b="1" dirty="0"/>
          </a:p>
          <a:p>
            <a:pPr marL="0" indent="0">
              <a:buNone/>
            </a:pPr>
            <a:r>
              <a:rPr lang="az-Cyrl-AZ" b="1" dirty="0"/>
              <a:t>Не підпадають під 30% коригування:</a:t>
            </a:r>
          </a:p>
          <a:p>
            <a:r>
              <a:rPr lang="az-Cyrl-AZ" dirty="0"/>
              <a:t>якщо операція є контрольованою;</a:t>
            </a:r>
          </a:p>
          <a:p>
            <a:r>
              <a:rPr lang="uk-UA" dirty="0"/>
              <a:t>якщо операція не є контрольованою та сума таких доходів підтверджується платником податку за цінами, визначеними за принципом "витягнутої руки" відповідно до процедури, встановленої статтею 39 ПК, але без подання звіту</a:t>
            </a:r>
          </a:p>
        </p:txBody>
      </p:sp>
    </p:spTree>
    <p:extLst>
      <p:ext uri="{BB962C8B-B14F-4D97-AF65-F5344CB8AC3E}">
        <p14:creationId xmlns:p14="http://schemas.microsoft.com/office/powerpoint/2010/main" val="3392719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42555B-0BAA-511D-4D8D-CA331B1A96DF}"/>
              </a:ext>
            </a:extLst>
          </p:cNvPr>
          <p:cNvSpPr>
            <a:spLocks noGrp="1"/>
          </p:cNvSpPr>
          <p:nvPr>
            <p:ph type="title"/>
          </p:nvPr>
        </p:nvSpPr>
        <p:spPr/>
        <p:txBody>
          <a:bodyPr/>
          <a:lstStyle/>
          <a:p>
            <a:r>
              <a:rPr lang="uk-UA" b="1" dirty="0">
                <a:solidFill>
                  <a:srgbClr val="0041B6"/>
                </a:solidFill>
              </a:rPr>
              <a:t>Протягом 2022 переходили на </a:t>
            </a:r>
            <a:r>
              <a:rPr lang="uk-UA" b="1" dirty="0" err="1">
                <a:solidFill>
                  <a:srgbClr val="0041B6"/>
                </a:solidFill>
              </a:rPr>
              <a:t>спецЄП</a:t>
            </a:r>
            <a:r>
              <a:rPr lang="uk-UA" b="1" dirty="0">
                <a:solidFill>
                  <a:srgbClr val="0041B6"/>
                </a:solidFill>
              </a:rPr>
              <a:t> 2% - як звітувати </a:t>
            </a:r>
          </a:p>
        </p:txBody>
      </p:sp>
      <p:sp>
        <p:nvSpPr>
          <p:cNvPr id="3" name="Объект 2">
            <a:extLst>
              <a:ext uri="{FF2B5EF4-FFF2-40B4-BE49-F238E27FC236}">
                <a16:creationId xmlns:a16="http://schemas.microsoft.com/office/drawing/2014/main" id="{17118CEA-9180-758E-0E82-6C6F9DAFFBC8}"/>
              </a:ext>
            </a:extLst>
          </p:cNvPr>
          <p:cNvSpPr>
            <a:spLocks noGrp="1"/>
          </p:cNvSpPr>
          <p:nvPr>
            <p:ph idx="1"/>
          </p:nvPr>
        </p:nvSpPr>
        <p:spPr>
          <a:xfrm>
            <a:off x="838200" y="1825624"/>
            <a:ext cx="10515600" cy="4585809"/>
          </a:xfrm>
        </p:spPr>
        <p:txBody>
          <a:bodyPr>
            <a:normAutofit fontScale="92500" lnSpcReduction="20000"/>
          </a:bodyPr>
          <a:lstStyle/>
          <a:p>
            <a:pPr marL="0" indent="0">
              <a:buNone/>
            </a:pPr>
            <a:r>
              <a:rPr lang="uk-UA" dirty="0"/>
              <a:t>Якщо протягом 2022 року переходили на </a:t>
            </a:r>
            <a:r>
              <a:rPr lang="uk-UA" dirty="0" err="1"/>
              <a:t>спецЄП</a:t>
            </a:r>
            <a:r>
              <a:rPr lang="uk-UA" dirty="0"/>
              <a:t> 2% і повернулися до статусу платника податку на прибуток, в декларації за 2022 рік, а саме в: </a:t>
            </a:r>
          </a:p>
          <a:p>
            <a:r>
              <a:rPr lang="uk-UA" b="1" dirty="0"/>
              <a:t>рядку 01 </a:t>
            </a:r>
            <a:r>
              <a:rPr lang="uk-UA" dirty="0"/>
              <a:t>– показуйте </a:t>
            </a:r>
            <a:r>
              <a:rPr lang="uk-UA" b="1" dirty="0"/>
              <a:t>всю суму </a:t>
            </a:r>
            <a:r>
              <a:rPr lang="uk-UA" b="1" dirty="0" err="1"/>
              <a:t>бухдоходу</a:t>
            </a:r>
            <a:r>
              <a:rPr lang="uk-UA" dirty="0"/>
              <a:t>, отриманого з початку року, включаючи дохід, що отримали за період перебування на </a:t>
            </a:r>
            <a:r>
              <a:rPr lang="uk-UA" dirty="0" err="1"/>
              <a:t>спецЄП</a:t>
            </a:r>
            <a:r>
              <a:rPr lang="uk-UA" dirty="0"/>
              <a:t> 2% (</a:t>
            </a:r>
            <a:r>
              <a:rPr lang="uk-UA" dirty="0" err="1"/>
              <a:t>пп</a:t>
            </a:r>
            <a:r>
              <a:rPr lang="uk-UA" dirty="0"/>
              <a:t>. 9.12 </a:t>
            </a:r>
            <a:r>
              <a:rPr lang="uk-UA" dirty="0" err="1"/>
              <a:t>підрозд</a:t>
            </a:r>
            <a:r>
              <a:rPr lang="uk-UA" dirty="0"/>
              <a:t>. 8 р. ХХ ПК)</a:t>
            </a:r>
          </a:p>
          <a:p>
            <a:pPr marL="0" indent="0">
              <a:buNone/>
            </a:pPr>
            <a:r>
              <a:rPr lang="uk-UA" dirty="0"/>
              <a:t>Якщо </a:t>
            </a:r>
            <a:r>
              <a:rPr lang="uk-UA" dirty="0" err="1"/>
              <a:t>бухдохід</a:t>
            </a:r>
            <a:r>
              <a:rPr lang="uk-UA" dirty="0"/>
              <a:t> за 2022 рік </a:t>
            </a:r>
            <a:r>
              <a:rPr lang="en-US" dirty="0"/>
              <a:t>&gt; </a:t>
            </a:r>
            <a:r>
              <a:rPr lang="ru-RU" dirty="0"/>
              <a:t>40 </a:t>
            </a:r>
            <a:r>
              <a:rPr lang="uk-UA" dirty="0"/>
              <a:t>млн грн, вже в декларації за 2022 рік маєте коригувати </a:t>
            </a:r>
            <a:r>
              <a:rPr lang="uk-UA" dirty="0" err="1"/>
              <a:t>фінрезультат</a:t>
            </a:r>
            <a:r>
              <a:rPr lang="uk-UA" dirty="0"/>
              <a:t> на всі різниці, </a:t>
            </a:r>
            <a:r>
              <a:rPr lang="ru-RU" dirty="0"/>
              <a:t>а з 2023 року </a:t>
            </a:r>
            <a:r>
              <a:rPr lang="uk-UA" dirty="0"/>
              <a:t>звітувати поквартально</a:t>
            </a:r>
          </a:p>
          <a:p>
            <a:r>
              <a:rPr lang="uk-UA" b="1" dirty="0"/>
              <a:t>рядку 02 </a:t>
            </a:r>
            <a:r>
              <a:rPr lang="uk-UA" dirty="0"/>
              <a:t>– відображайте результати діяльності </a:t>
            </a:r>
            <a:r>
              <a:rPr lang="uk-UA" b="1" dirty="0"/>
              <a:t>тільки за періоди перебування на загальній системі</a:t>
            </a:r>
            <a:r>
              <a:rPr lang="uk-UA" dirty="0"/>
              <a:t>, тобто результати діяльності за періоди перебування на </a:t>
            </a:r>
            <a:r>
              <a:rPr lang="uk-UA" dirty="0" err="1"/>
              <a:t>спецЄП</a:t>
            </a:r>
            <a:r>
              <a:rPr lang="uk-UA" dirty="0"/>
              <a:t> </a:t>
            </a:r>
            <a:r>
              <a:rPr lang="uk-UA" b="1" dirty="0"/>
              <a:t>не враховуйте </a:t>
            </a:r>
            <a:r>
              <a:rPr lang="uk-UA" dirty="0"/>
              <a:t>(</a:t>
            </a:r>
            <a:r>
              <a:rPr lang="uk-UA" dirty="0" err="1"/>
              <a:t>пп</a:t>
            </a:r>
            <a:r>
              <a:rPr lang="uk-UA" dirty="0"/>
              <a:t>. 9.12 </a:t>
            </a:r>
            <a:r>
              <a:rPr lang="uk-UA" dirty="0" err="1"/>
              <a:t>підрозд</a:t>
            </a:r>
            <a:r>
              <a:rPr lang="uk-UA" dirty="0"/>
              <a:t>. 8 </a:t>
            </a:r>
            <a:r>
              <a:rPr lang="uk-UA" dirty="0" err="1"/>
              <a:t>розд</a:t>
            </a:r>
            <a:r>
              <a:rPr lang="uk-UA" dirty="0"/>
              <a:t>. ХХ ПК);</a:t>
            </a:r>
          </a:p>
          <a:p>
            <a:r>
              <a:rPr lang="uk-UA" b="1" dirty="0"/>
              <a:t>рядку 18 </a:t>
            </a:r>
            <a:r>
              <a:rPr lang="uk-UA" dirty="0"/>
              <a:t>– зазначайте показник рядка 17 декларації, що була подана за період </a:t>
            </a:r>
            <a:r>
              <a:rPr lang="uk-UA" b="1" dirty="0"/>
              <a:t>до дати переходу</a:t>
            </a:r>
            <a:r>
              <a:rPr lang="ru-RU" b="1" dirty="0"/>
              <a:t> </a:t>
            </a:r>
            <a:r>
              <a:rPr lang="ru-RU" dirty="0"/>
              <a:t>на </a:t>
            </a:r>
            <a:r>
              <a:rPr lang="ru-RU" dirty="0" err="1"/>
              <a:t>спецЄП</a:t>
            </a:r>
            <a:endParaRPr lang="uk-UA" dirty="0"/>
          </a:p>
          <a:p>
            <a:endParaRPr lang="uk-UA" dirty="0"/>
          </a:p>
        </p:txBody>
      </p:sp>
    </p:spTree>
    <p:extLst>
      <p:ext uri="{BB962C8B-B14F-4D97-AF65-F5344CB8AC3E}">
        <p14:creationId xmlns:p14="http://schemas.microsoft.com/office/powerpoint/2010/main" val="1027363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57A3ED-939F-D19E-52FC-87FB1C38DCBA}"/>
              </a:ext>
            </a:extLst>
          </p:cNvPr>
          <p:cNvSpPr>
            <a:spLocks noGrp="1"/>
          </p:cNvSpPr>
          <p:nvPr>
            <p:ph type="title"/>
          </p:nvPr>
        </p:nvSpPr>
        <p:spPr/>
        <p:txBody>
          <a:bodyPr/>
          <a:lstStyle/>
          <a:p>
            <a:r>
              <a:rPr lang="uk-UA" b="1" dirty="0">
                <a:solidFill>
                  <a:srgbClr val="0041B6"/>
                </a:solidFill>
              </a:rPr>
              <a:t>Протягом 2022 переходили на </a:t>
            </a:r>
            <a:r>
              <a:rPr lang="uk-UA" b="1" dirty="0" err="1">
                <a:solidFill>
                  <a:srgbClr val="0041B6"/>
                </a:solidFill>
              </a:rPr>
              <a:t>спецЄП</a:t>
            </a:r>
            <a:r>
              <a:rPr lang="uk-UA" b="1" dirty="0">
                <a:solidFill>
                  <a:srgbClr val="0041B6"/>
                </a:solidFill>
              </a:rPr>
              <a:t> 2% - як звітувати </a:t>
            </a:r>
            <a:endParaRPr lang="ru-UA" dirty="0"/>
          </a:p>
        </p:txBody>
      </p:sp>
      <p:sp>
        <p:nvSpPr>
          <p:cNvPr id="3" name="Объект 2">
            <a:extLst>
              <a:ext uri="{FF2B5EF4-FFF2-40B4-BE49-F238E27FC236}">
                <a16:creationId xmlns:a16="http://schemas.microsoft.com/office/drawing/2014/main" id="{21A62A1C-E796-CBB1-6829-9675B43F523E}"/>
              </a:ext>
            </a:extLst>
          </p:cNvPr>
          <p:cNvSpPr>
            <a:spLocks noGrp="1"/>
          </p:cNvSpPr>
          <p:nvPr>
            <p:ph idx="1"/>
          </p:nvPr>
        </p:nvSpPr>
        <p:spPr>
          <a:xfrm>
            <a:off x="838200" y="1825625"/>
            <a:ext cx="10974572" cy="4564542"/>
          </a:xfrm>
        </p:spPr>
        <p:txBody>
          <a:bodyPr>
            <a:normAutofit fontScale="85000" lnSpcReduction="20000"/>
          </a:bodyPr>
          <a:lstStyle/>
          <a:p>
            <a:pPr marL="0" indent="0">
              <a:buNone/>
            </a:pPr>
            <a:r>
              <a:rPr lang="uk-UA" dirty="0"/>
              <a:t>Також такий платник може: </a:t>
            </a:r>
          </a:p>
          <a:p>
            <a:r>
              <a:rPr lang="uk-UA" b="1" dirty="0"/>
              <a:t>переплату з податку на прибут</a:t>
            </a:r>
            <a:r>
              <a:rPr lang="uk-UA" dirty="0"/>
              <a:t>ок, що існувала на дату переходу на </a:t>
            </a:r>
            <a:r>
              <a:rPr lang="uk-UA" dirty="0" err="1"/>
              <a:t>спецЄП</a:t>
            </a:r>
            <a:r>
              <a:rPr lang="uk-UA" dirty="0"/>
              <a:t>, </a:t>
            </a:r>
            <a:r>
              <a:rPr lang="uk-UA" b="1" dirty="0"/>
              <a:t>зарахувати у погашення зобов’язань </a:t>
            </a:r>
            <a:r>
              <a:rPr lang="uk-UA" dirty="0"/>
              <a:t>з податку на прибуток, що виникатимуть після повернення на загальну систему;</a:t>
            </a:r>
          </a:p>
          <a:p>
            <a:r>
              <a:rPr lang="uk-UA" b="1" dirty="0"/>
              <a:t>дивідендні авансові внески</a:t>
            </a:r>
            <a:r>
              <a:rPr lang="uk-UA" dirty="0"/>
              <a:t>, що залишились неврахованими у зменшення податку на дату переходу на </a:t>
            </a:r>
            <a:r>
              <a:rPr lang="uk-UA" dirty="0" err="1"/>
              <a:t>спецЄП</a:t>
            </a:r>
            <a:r>
              <a:rPr lang="uk-UA" dirty="0"/>
              <a:t>, </a:t>
            </a:r>
            <a:r>
              <a:rPr lang="uk-UA" b="1" dirty="0"/>
              <a:t>врахувати у зменшення податку</a:t>
            </a:r>
            <a:r>
              <a:rPr lang="uk-UA" dirty="0"/>
              <a:t> після повернеться на загальну систему;</a:t>
            </a:r>
          </a:p>
          <a:p>
            <a:r>
              <a:rPr lang="uk-UA" b="1" dirty="0"/>
              <a:t>минулорічний податковий збиток</a:t>
            </a:r>
            <a:r>
              <a:rPr lang="uk-UA" dirty="0"/>
              <a:t>, що існував на дату переходу на </a:t>
            </a:r>
            <a:r>
              <a:rPr lang="uk-UA" dirty="0" err="1"/>
              <a:t>спецЄП</a:t>
            </a:r>
            <a:r>
              <a:rPr lang="uk-UA" dirty="0"/>
              <a:t>, </a:t>
            </a:r>
            <a:r>
              <a:rPr lang="uk-UA" b="1" dirty="0"/>
              <a:t>зарахувати у зменшення об’єкта оподаткування </a:t>
            </a:r>
            <a:r>
              <a:rPr lang="uk-UA" dirty="0"/>
              <a:t>податком на прибуток, після повернення на загальну систему у порядку, визначеному в п. 140.4 ПК;</a:t>
            </a:r>
          </a:p>
          <a:p>
            <a:r>
              <a:rPr lang="uk-UA" b="1" dirty="0"/>
              <a:t>на суму нерезидентських процентів</a:t>
            </a:r>
            <a:r>
              <a:rPr lang="uk-UA" dirty="0"/>
              <a:t>, які збільшили </a:t>
            </a:r>
            <a:r>
              <a:rPr lang="uk-UA" dirty="0" err="1"/>
              <a:t>фінрезультат</a:t>
            </a:r>
            <a:r>
              <a:rPr lang="uk-UA" dirty="0"/>
              <a:t> до оподаткування та залишилися не врахованими у зменшення </a:t>
            </a:r>
            <a:r>
              <a:rPr lang="uk-UA" dirty="0" err="1"/>
              <a:t>фінрезультату</a:t>
            </a:r>
            <a:r>
              <a:rPr lang="uk-UA" dirty="0"/>
              <a:t> до оподаткування на дату переходу на сплату </a:t>
            </a:r>
            <a:r>
              <a:rPr lang="uk-UA" dirty="0" err="1"/>
              <a:t>СпецЄП</a:t>
            </a:r>
            <a:r>
              <a:rPr lang="uk-UA" dirty="0"/>
              <a:t>, </a:t>
            </a:r>
            <a:r>
              <a:rPr lang="uk-UA" b="1" dirty="0"/>
              <a:t>зменшити </a:t>
            </a:r>
            <a:r>
              <a:rPr lang="uk-UA" b="1" dirty="0" err="1"/>
              <a:t>фінрезультат</a:t>
            </a:r>
            <a:r>
              <a:rPr lang="uk-UA" b="1" dirty="0"/>
              <a:t> до оподаткування </a:t>
            </a:r>
            <a:r>
              <a:rPr lang="uk-UA" dirty="0"/>
              <a:t>з урахуванням обмежень, встановлених </a:t>
            </a:r>
            <a:r>
              <a:rPr lang="ru-RU" dirty="0"/>
              <a:t>п. 140.2 </a:t>
            </a:r>
            <a:r>
              <a:rPr lang="uk-UA" dirty="0"/>
              <a:t>ПК після повернення на загальну систему (</a:t>
            </a:r>
            <a:r>
              <a:rPr lang="ru-RU" dirty="0" err="1"/>
              <a:t>пп</a:t>
            </a:r>
            <a:r>
              <a:rPr lang="ru-RU" dirty="0"/>
              <a:t>. 9.12 </a:t>
            </a:r>
            <a:r>
              <a:rPr lang="ru-RU" dirty="0" err="1"/>
              <a:t>підрозд</a:t>
            </a:r>
            <a:r>
              <a:rPr lang="ru-RU" dirty="0"/>
              <a:t>. 8 р. ХХ ПК)</a:t>
            </a:r>
            <a:endParaRPr lang="uk-UA" dirty="0"/>
          </a:p>
        </p:txBody>
      </p:sp>
    </p:spTree>
    <p:extLst>
      <p:ext uri="{BB962C8B-B14F-4D97-AF65-F5344CB8AC3E}">
        <p14:creationId xmlns:p14="http://schemas.microsoft.com/office/powerpoint/2010/main" val="9084623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DD551-1557-9B4A-1C7C-267169C8733F}"/>
              </a:ext>
            </a:extLst>
          </p:cNvPr>
          <p:cNvSpPr>
            <a:spLocks noGrp="1"/>
          </p:cNvSpPr>
          <p:nvPr>
            <p:ph type="title"/>
          </p:nvPr>
        </p:nvSpPr>
        <p:spPr/>
        <p:txBody>
          <a:bodyPr/>
          <a:lstStyle/>
          <a:p>
            <a:r>
              <a:rPr lang="uk-UA" b="1" dirty="0">
                <a:solidFill>
                  <a:srgbClr val="0041B6"/>
                </a:solidFill>
              </a:rPr>
              <a:t>Штрафи та </a:t>
            </a:r>
            <a:r>
              <a:rPr lang="uk-UA" b="1" dirty="0" err="1">
                <a:solidFill>
                  <a:srgbClr val="0041B6"/>
                </a:solidFill>
              </a:rPr>
              <a:t>самоштрафи</a:t>
            </a:r>
            <a:r>
              <a:rPr lang="uk-UA" b="1" dirty="0">
                <a:solidFill>
                  <a:srgbClr val="0041B6"/>
                </a:solidFill>
              </a:rPr>
              <a:t> – коли загрожують</a:t>
            </a:r>
            <a:endParaRPr lang="ru-UA" b="1" dirty="0">
              <a:solidFill>
                <a:srgbClr val="0041B6"/>
              </a:solidFill>
            </a:endParaRPr>
          </a:p>
        </p:txBody>
      </p:sp>
      <p:sp>
        <p:nvSpPr>
          <p:cNvPr id="3" name="Объект 2">
            <a:extLst>
              <a:ext uri="{FF2B5EF4-FFF2-40B4-BE49-F238E27FC236}">
                <a16:creationId xmlns:a16="http://schemas.microsoft.com/office/drawing/2014/main" id="{496FDDDA-6E89-5D02-53A2-65189175968D}"/>
              </a:ext>
            </a:extLst>
          </p:cNvPr>
          <p:cNvSpPr>
            <a:spLocks noGrp="1"/>
          </p:cNvSpPr>
          <p:nvPr>
            <p:ph idx="1"/>
          </p:nvPr>
        </p:nvSpPr>
        <p:spPr/>
        <p:txBody>
          <a:bodyPr/>
          <a:lstStyle/>
          <a:p>
            <a:pPr marL="0" indent="0">
              <a:buNone/>
            </a:pPr>
            <a:r>
              <a:rPr lang="uk-UA" sz="2400" b="1" dirty="0">
                <a:effectLst>
                  <a:outerShdw blurRad="38100" dist="38100" dir="2700000" algn="tl">
                    <a:srgbClr val="000000">
                      <a:alpha val="43137"/>
                    </a:srgbClr>
                  </a:outerShdw>
                </a:effectLst>
              </a:rPr>
              <a:t>За неподання податківцям декларації, або </a:t>
            </a:r>
            <a:r>
              <a:rPr lang="uk-UA" sz="2400" b="1" dirty="0" err="1">
                <a:effectLst>
                  <a:outerShdw blurRad="38100" dist="38100" dir="2700000" algn="tl">
                    <a:srgbClr val="000000">
                      <a:alpha val="43137"/>
                    </a:srgbClr>
                  </a:outerShdw>
                </a:effectLst>
              </a:rPr>
              <a:t>фінзвітності</a:t>
            </a:r>
            <a:r>
              <a:rPr lang="uk-UA" sz="2400" b="1" dirty="0">
                <a:effectLst>
                  <a:outerShdw blurRad="38100" dist="38100" dir="2700000" algn="tl">
                    <a:srgbClr val="000000">
                      <a:alpha val="43137"/>
                    </a:srgbClr>
                  </a:outerShdw>
                </a:effectLst>
              </a:rPr>
              <a:t> до неї </a:t>
            </a:r>
            <a:r>
              <a:rPr lang="uk-UA" sz="2400" dirty="0"/>
              <a:t>– </a:t>
            </a:r>
            <a:r>
              <a:rPr lang="ru-RU" sz="2400" dirty="0"/>
              <a:t>штраф за </a:t>
            </a:r>
            <a:r>
              <a:rPr lang="uk-UA" sz="2400" dirty="0"/>
              <a:t>статтею 120.1 ПК: </a:t>
            </a:r>
            <a:r>
              <a:rPr lang="uk-UA" sz="2400" b="1" dirty="0"/>
              <a:t>340 грн за кожне таке неподання </a:t>
            </a:r>
            <a:r>
              <a:rPr lang="uk-UA" sz="2400" dirty="0"/>
              <a:t>або несвоєчасне подання, за повторне порушення протягом року — 1020 грн.</a:t>
            </a:r>
            <a:r>
              <a:rPr lang="ru-RU" sz="2400" dirty="0"/>
              <a:t> </a:t>
            </a:r>
            <a:r>
              <a:rPr lang="uk-UA" sz="2400" dirty="0">
                <a:solidFill>
                  <a:srgbClr val="FF0000"/>
                </a:solidFill>
              </a:rPr>
              <a:t>Застосовується до платників, які мають можливість виконувати свої податкові обов'язки! </a:t>
            </a:r>
          </a:p>
          <a:p>
            <a:pPr marL="0" indent="0">
              <a:buNone/>
            </a:pPr>
            <a:endParaRPr lang="uk-UA" sz="2400" dirty="0"/>
          </a:p>
          <a:p>
            <a:pPr marL="0" indent="0">
              <a:buNone/>
            </a:pPr>
            <a:r>
              <a:rPr lang="uk-UA" sz="2400" b="1" dirty="0">
                <a:effectLst>
                  <a:outerShdw blurRad="38100" dist="38100" dir="2700000" algn="tl">
                    <a:srgbClr val="000000">
                      <a:alpha val="43137"/>
                    </a:srgbClr>
                  </a:outerShdw>
                </a:effectLst>
              </a:rPr>
              <a:t>За неподання </a:t>
            </a:r>
            <a:r>
              <a:rPr lang="uk-UA" sz="2400" b="1" dirty="0" err="1">
                <a:effectLst>
                  <a:outerShdw blurRad="38100" dist="38100" dir="2700000" algn="tl">
                    <a:srgbClr val="000000">
                      <a:alpha val="43137"/>
                    </a:srgbClr>
                  </a:outerShdw>
                </a:effectLst>
              </a:rPr>
              <a:t>проаудійованої</a:t>
            </a:r>
            <a:r>
              <a:rPr lang="uk-UA" sz="2400" b="1" dirty="0">
                <a:effectLst>
                  <a:outerShdw blurRad="38100" dist="38100" dir="2700000" algn="tl">
                    <a:srgbClr val="000000">
                      <a:alpha val="43137"/>
                    </a:srgbClr>
                  </a:outerShdw>
                </a:effectLst>
              </a:rPr>
              <a:t> </a:t>
            </a:r>
            <a:r>
              <a:rPr lang="uk-UA" sz="2400" b="1" dirty="0" err="1">
                <a:effectLst>
                  <a:outerShdw blurRad="38100" dist="38100" dir="2700000" algn="tl">
                    <a:srgbClr val="000000">
                      <a:alpha val="43137"/>
                    </a:srgbClr>
                  </a:outerShdw>
                </a:effectLst>
              </a:rPr>
              <a:t>фінзвітності</a:t>
            </a:r>
            <a:r>
              <a:rPr lang="uk-UA" sz="2400" b="1" dirty="0">
                <a:effectLst>
                  <a:outerShdw blurRad="38100" dist="38100" dir="2700000" algn="tl">
                    <a:srgbClr val="000000">
                      <a:alpha val="43137"/>
                    </a:srgbClr>
                  </a:outerShdw>
                </a:effectLst>
              </a:rPr>
              <a:t> </a:t>
            </a:r>
            <a:r>
              <a:rPr lang="uk-UA" sz="2400" dirty="0"/>
              <a:t>– загальний штраф 340 грн, я</a:t>
            </a:r>
            <a:r>
              <a:rPr lang="ru-RU" sz="2400" dirty="0"/>
              <a:t>к за </a:t>
            </a:r>
            <a:r>
              <a:rPr lang="uk-UA" sz="2400" dirty="0"/>
              <a:t>неподання/несвоєчасне подання податкової звітності </a:t>
            </a:r>
            <a:r>
              <a:rPr lang="ru-RU" sz="2400" dirty="0"/>
              <a:t>(ст.120.1 ПК). </a:t>
            </a:r>
            <a:r>
              <a:rPr lang="uk-UA" sz="2400" dirty="0"/>
              <a:t>На період воєнного стану </a:t>
            </a:r>
            <a:r>
              <a:rPr lang="uk-UA" sz="2400" b="1" dirty="0"/>
              <a:t>діє звільнення </a:t>
            </a:r>
            <a:r>
              <a:rPr lang="uk-UA" sz="2400" dirty="0"/>
              <a:t>із </a:t>
            </a:r>
            <a:r>
              <a:rPr lang="ru-RU" sz="2400" dirty="0"/>
              <a:t>п. 69.1 </a:t>
            </a:r>
            <a:r>
              <a:rPr lang="ru-RU" sz="2400" dirty="0" err="1"/>
              <a:t>підрозд</a:t>
            </a:r>
            <a:r>
              <a:rPr lang="ru-RU" sz="2400" dirty="0"/>
              <a:t>. 10 р. XX ПК. </a:t>
            </a:r>
            <a:r>
              <a:rPr lang="uk-UA" sz="2400" dirty="0"/>
              <a:t>Така </a:t>
            </a:r>
            <a:r>
              <a:rPr lang="uk-UA" sz="2400" dirty="0" err="1"/>
              <a:t>фінзвітність</a:t>
            </a:r>
            <a:r>
              <a:rPr lang="uk-UA" sz="2400" dirty="0"/>
              <a:t> має бути подана протягом 3 місяців після припинення або скасування воєнного стану. </a:t>
            </a:r>
            <a:r>
              <a:rPr lang="uk-UA" sz="2400" dirty="0">
                <a:solidFill>
                  <a:srgbClr val="FF0000"/>
                </a:solidFill>
              </a:rPr>
              <a:t>Звільнення діє для всіх платників, в т. ч. й для тих, які мають можливість виконувати податкові обов’язки під час воєнного стану</a:t>
            </a:r>
          </a:p>
        </p:txBody>
      </p:sp>
    </p:spTree>
    <p:extLst>
      <p:ext uri="{BB962C8B-B14F-4D97-AF65-F5344CB8AC3E}">
        <p14:creationId xmlns:p14="http://schemas.microsoft.com/office/powerpoint/2010/main" val="3934655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1DD551-1557-9B4A-1C7C-267169C8733F}"/>
              </a:ext>
            </a:extLst>
          </p:cNvPr>
          <p:cNvSpPr>
            <a:spLocks noGrp="1"/>
          </p:cNvSpPr>
          <p:nvPr>
            <p:ph type="title"/>
          </p:nvPr>
        </p:nvSpPr>
        <p:spPr/>
        <p:txBody>
          <a:bodyPr/>
          <a:lstStyle/>
          <a:p>
            <a:r>
              <a:rPr lang="uk-UA" b="1" dirty="0">
                <a:solidFill>
                  <a:srgbClr val="0041B6"/>
                </a:solidFill>
              </a:rPr>
              <a:t>Штрафи та </a:t>
            </a:r>
            <a:r>
              <a:rPr lang="uk-UA" b="1" dirty="0" err="1">
                <a:solidFill>
                  <a:srgbClr val="0041B6"/>
                </a:solidFill>
              </a:rPr>
              <a:t>самоштрафи</a:t>
            </a:r>
            <a:r>
              <a:rPr lang="uk-UA" b="1" dirty="0">
                <a:solidFill>
                  <a:srgbClr val="0041B6"/>
                </a:solidFill>
              </a:rPr>
              <a:t> – коли загрожують</a:t>
            </a:r>
            <a:endParaRPr lang="ru-UA" b="1" dirty="0">
              <a:solidFill>
                <a:srgbClr val="0041B6"/>
              </a:solidFill>
            </a:endParaRPr>
          </a:p>
        </p:txBody>
      </p:sp>
      <p:sp>
        <p:nvSpPr>
          <p:cNvPr id="3" name="Объект 2">
            <a:extLst>
              <a:ext uri="{FF2B5EF4-FFF2-40B4-BE49-F238E27FC236}">
                <a16:creationId xmlns:a16="http://schemas.microsoft.com/office/drawing/2014/main" id="{496FDDDA-6E89-5D02-53A2-65189175968D}"/>
              </a:ext>
            </a:extLst>
          </p:cNvPr>
          <p:cNvSpPr>
            <a:spLocks noGrp="1"/>
          </p:cNvSpPr>
          <p:nvPr>
            <p:ph idx="1"/>
          </p:nvPr>
        </p:nvSpPr>
        <p:spPr/>
        <p:txBody>
          <a:bodyPr>
            <a:normAutofit lnSpcReduction="10000"/>
          </a:bodyPr>
          <a:lstStyle/>
          <a:p>
            <a:pPr marL="0" indent="0">
              <a:buNone/>
            </a:pPr>
            <a:endParaRPr lang="uk-UA" sz="2400" dirty="0"/>
          </a:p>
          <a:p>
            <a:pPr marL="0" indent="0">
              <a:buNone/>
            </a:pPr>
            <a:r>
              <a:rPr lang="uk-UA" sz="2400" dirty="0"/>
              <a:t>«Тимчасово, на період дії воєнного стану, починаючи з 27.05.2022, привалюють норми в частині звільнення від відповідальності за несвоєчасне виконання платником податків податкових обов'язків у випадках та за умов, передбачених п. 69 </a:t>
            </a:r>
            <a:r>
              <a:rPr lang="uk-UA" sz="2400" dirty="0" err="1"/>
              <a:t>підрозд</a:t>
            </a:r>
            <a:r>
              <a:rPr lang="uk-UA" sz="2400" dirty="0"/>
              <a:t>. 10 </a:t>
            </a:r>
            <a:r>
              <a:rPr lang="uk-UA" sz="2400" dirty="0" err="1"/>
              <a:t>розд</a:t>
            </a:r>
            <a:r>
              <a:rPr lang="uk-UA" sz="2400" dirty="0"/>
              <a:t>. </a:t>
            </a:r>
            <a:r>
              <a:rPr lang="en-US" sz="2400" dirty="0"/>
              <a:t>XX </a:t>
            </a:r>
            <a:r>
              <a:rPr lang="uk-UA" sz="2400" dirty="0"/>
              <a:t>ПКУ.</a:t>
            </a:r>
          </a:p>
          <a:p>
            <a:pPr marL="0" indent="0">
              <a:buNone/>
            </a:pPr>
            <a:r>
              <a:rPr lang="uk-UA" sz="2400" dirty="0"/>
              <a:t>Тому, норма п. 52 прим. 1 </a:t>
            </a:r>
            <a:r>
              <a:rPr lang="uk-UA" sz="2400" dirty="0" err="1"/>
              <a:t>підрозд</a:t>
            </a:r>
            <a:r>
              <a:rPr lang="uk-UA" sz="2400" dirty="0"/>
              <a:t>. 10 </a:t>
            </a:r>
            <a:r>
              <a:rPr lang="uk-UA" sz="2400" dirty="0" err="1"/>
              <a:t>розд</a:t>
            </a:r>
            <a:r>
              <a:rPr lang="uk-UA" sz="2400" dirty="0"/>
              <a:t>. </a:t>
            </a:r>
            <a:r>
              <a:rPr lang="en-US" sz="2400" dirty="0"/>
              <a:t>XX "</a:t>
            </a:r>
            <a:r>
              <a:rPr lang="uk-UA" sz="2400" dirty="0"/>
              <a:t>Перехідні положення" ПКУ щодо мораторію (зупинення) застосування штрафних санкцій за порушення термінів нарахування, декларування та сплати податків і зборів на період дії карантину, встановленого Кабінетом Міністрів України на всій території України з метою запобігання поширенню на території України </a:t>
            </a:r>
            <a:r>
              <a:rPr lang="uk-UA" sz="2400" dirty="0" err="1"/>
              <a:t>коронавірусної</a:t>
            </a:r>
            <a:r>
              <a:rPr lang="uk-UA" sz="2400" dirty="0"/>
              <a:t> хвороби (</a:t>
            </a:r>
            <a:r>
              <a:rPr lang="en-US" sz="2400" dirty="0"/>
              <a:t>COVID-19), </a:t>
            </a:r>
            <a:r>
              <a:rPr lang="uk-UA" sz="2400" b="1" dirty="0"/>
              <a:t>не застосовується з 27.05.2022 на період дії воєнного стану»</a:t>
            </a:r>
          </a:p>
          <a:p>
            <a:pPr marL="0" indent="0" algn="r">
              <a:buNone/>
            </a:pPr>
            <a:r>
              <a:rPr lang="uk-UA" sz="2400" dirty="0"/>
              <a:t>ЗІР, категорія 132.02 </a:t>
            </a:r>
          </a:p>
        </p:txBody>
      </p:sp>
    </p:spTree>
    <p:extLst>
      <p:ext uri="{BB962C8B-B14F-4D97-AF65-F5344CB8AC3E}">
        <p14:creationId xmlns:p14="http://schemas.microsoft.com/office/powerpoint/2010/main" val="2984361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53460E-9DCB-47FF-DC25-E685B1FFAB6C}"/>
              </a:ext>
            </a:extLst>
          </p:cNvPr>
          <p:cNvSpPr>
            <a:spLocks noGrp="1"/>
          </p:cNvSpPr>
          <p:nvPr>
            <p:ph type="title"/>
          </p:nvPr>
        </p:nvSpPr>
        <p:spPr>
          <a:xfrm>
            <a:off x="838200" y="365126"/>
            <a:ext cx="10515600" cy="644968"/>
          </a:xfrm>
        </p:spPr>
        <p:txBody>
          <a:bodyPr>
            <a:normAutofit fontScale="90000"/>
          </a:bodyPr>
          <a:lstStyle/>
          <a:p>
            <a:r>
              <a:rPr lang="uk-UA" b="1" dirty="0">
                <a:solidFill>
                  <a:srgbClr val="0041B6"/>
                </a:solidFill>
              </a:rPr>
              <a:t>Штрафи та </a:t>
            </a:r>
            <a:r>
              <a:rPr lang="uk-UA" b="1" dirty="0" err="1">
                <a:solidFill>
                  <a:srgbClr val="0041B6"/>
                </a:solidFill>
              </a:rPr>
              <a:t>самоштрафи</a:t>
            </a:r>
            <a:r>
              <a:rPr lang="uk-UA" b="1" dirty="0">
                <a:solidFill>
                  <a:srgbClr val="0041B6"/>
                </a:solidFill>
              </a:rPr>
              <a:t> – коли загрожують</a:t>
            </a:r>
            <a:endParaRPr lang="ru-UA" dirty="0"/>
          </a:p>
        </p:txBody>
      </p:sp>
      <p:sp>
        <p:nvSpPr>
          <p:cNvPr id="3" name="Объект 2">
            <a:extLst>
              <a:ext uri="{FF2B5EF4-FFF2-40B4-BE49-F238E27FC236}">
                <a16:creationId xmlns:a16="http://schemas.microsoft.com/office/drawing/2014/main" id="{267FFFEA-A1A4-C77E-E4F0-0ADB0CFB99EE}"/>
              </a:ext>
            </a:extLst>
          </p:cNvPr>
          <p:cNvSpPr>
            <a:spLocks noGrp="1"/>
          </p:cNvSpPr>
          <p:nvPr>
            <p:ph idx="1"/>
          </p:nvPr>
        </p:nvSpPr>
        <p:spPr>
          <a:xfrm>
            <a:off x="329610" y="1360966"/>
            <a:ext cx="11632018" cy="5295015"/>
          </a:xfrm>
        </p:spPr>
        <p:txBody>
          <a:bodyPr>
            <a:normAutofit fontScale="92500" lnSpcReduction="20000"/>
          </a:bodyPr>
          <a:lstStyle/>
          <a:p>
            <a:pPr marL="0" indent="0">
              <a:buNone/>
            </a:pPr>
            <a:r>
              <a:rPr lang="uk-UA" sz="2400" dirty="0"/>
              <a:t>«У разі самостійного виправлення платником податків, з дотриманням порядку, вимог та обмежень, визначених ст. 50 ПКУ, </a:t>
            </a:r>
            <a:r>
              <a:rPr lang="uk-UA" sz="2400" b="1" dirty="0"/>
              <a:t>помилок, що призвели до заниження податкового зобов’язання у звітних (податкових) періодах, що припадають на період дії воєнного стану, такі платники звільняються від нарахування та сплати штрафних санкцій</a:t>
            </a:r>
            <a:r>
              <a:rPr lang="uk-UA" sz="2400" dirty="0"/>
              <a:t>, передбачених п. 50.1 ст. 50 ПКУ, та пені (абзац чотирнадцятий </a:t>
            </a:r>
            <a:r>
              <a:rPr lang="uk-UA" sz="2400" dirty="0" err="1"/>
              <a:t>п.п</a:t>
            </a:r>
            <a:r>
              <a:rPr lang="uk-UA" sz="2400" dirty="0"/>
              <a:t>. 69.1 п. 69 </a:t>
            </a:r>
            <a:r>
              <a:rPr lang="uk-UA" sz="2400" dirty="0" err="1"/>
              <a:t>підрозд</a:t>
            </a:r>
            <a:r>
              <a:rPr lang="uk-UA" sz="2400" dirty="0"/>
              <a:t>. 10 </a:t>
            </a:r>
            <a:r>
              <a:rPr lang="uk-UA" sz="2400" dirty="0" err="1"/>
              <a:t>розд</a:t>
            </a:r>
            <a:r>
              <a:rPr lang="uk-UA" sz="2400" dirty="0"/>
              <a:t>. ХХ «Перехідні положення» ПКУ).</a:t>
            </a:r>
          </a:p>
          <a:p>
            <a:pPr marL="0" indent="0">
              <a:buNone/>
            </a:pPr>
            <a:r>
              <a:rPr lang="uk-UA" sz="2400" dirty="0"/>
              <a:t>Платники податку на прибуток підприємств, які відповідно до Закону України від 16 липня 1999 року № 996-Х</a:t>
            </a:r>
            <a:r>
              <a:rPr lang="en-US" sz="2400" dirty="0"/>
              <a:t>IV «</a:t>
            </a:r>
            <a:r>
              <a:rPr lang="uk-UA" sz="2400" dirty="0"/>
              <a:t>Про бухгалтерський облік та фінансову звітність в Україні» зі змінами та доповненнями зобов’язані оприлюднювати річну фінансову звітність та річну консолідовану фінансову звітність разом з аудиторським звітом, </a:t>
            </a:r>
            <a:r>
              <a:rPr lang="uk-UA" sz="2400" b="1" dirty="0"/>
              <a:t>звільняються від передбаченої ПКУ відповідальності за неподання або несвоєчасне подання, зокрема, уточнюючого розрахунку до річної податкової декларації з податку на прибуток підприємств,</a:t>
            </a:r>
            <a:r>
              <a:rPr lang="uk-UA" sz="2400" dirty="0"/>
              <a:t> що подається у разі, якщо показники оприлюдненої разом з аудиторським звітом річної фінансової звітності </a:t>
            </a:r>
            <a:r>
              <a:rPr lang="uk-UA" sz="2400" b="1" dirty="0"/>
              <a:t>зазнали змін</a:t>
            </a:r>
            <a:r>
              <a:rPr lang="uk-UA" sz="2400" dirty="0"/>
              <a:t> порівняно з показниками звіту про фінансовий стан (баланс) та звіту про прибутки та збитки та інший сукупний дохід (звіту про фінансові результати), що подаються разом з податковою декларацією згідно з абзацом другим п. 46.2 ст. 46 ПКУ, </a:t>
            </a:r>
            <a:r>
              <a:rPr lang="uk-UA" sz="2400" b="1" dirty="0"/>
              <a:t>та такі зміни вплинули на показники раніше поданої річної податкової декларації </a:t>
            </a:r>
            <a:r>
              <a:rPr lang="uk-UA" sz="2400" dirty="0"/>
              <a:t>з податку на прибуток підприємств за відповідний податковий (звітний) період, з обов’язковим виконанням таких обов’язків </a:t>
            </a:r>
            <a:r>
              <a:rPr lang="uk-UA" sz="2400" b="1" dirty="0"/>
              <a:t>протягом трьох місяців після припинення або скасування воєнного стану в Україні </a:t>
            </a:r>
            <a:r>
              <a:rPr lang="uk-UA" sz="2400" dirty="0"/>
              <a:t>(абзац шістнадцятий </a:t>
            </a:r>
            <a:r>
              <a:rPr lang="uk-UA" sz="2400" dirty="0" err="1"/>
              <a:t>п.п</a:t>
            </a:r>
            <a:r>
              <a:rPr lang="uk-UA" sz="2400" dirty="0"/>
              <a:t>. 69.1 п. 69 </a:t>
            </a:r>
            <a:r>
              <a:rPr lang="uk-UA" sz="2400" dirty="0" err="1"/>
              <a:t>підрозд</a:t>
            </a:r>
            <a:r>
              <a:rPr lang="uk-UA" sz="2400" dirty="0"/>
              <a:t>. 10 </a:t>
            </a:r>
            <a:r>
              <a:rPr lang="uk-UA" sz="2400" dirty="0" err="1"/>
              <a:t>розд</a:t>
            </a:r>
            <a:r>
              <a:rPr lang="uk-UA" sz="2400" dirty="0"/>
              <a:t>. </a:t>
            </a:r>
            <a:r>
              <a:rPr lang="en-US" sz="2400" dirty="0"/>
              <a:t>XX «</a:t>
            </a:r>
            <a:r>
              <a:rPr lang="uk-UA" sz="2400" dirty="0"/>
              <a:t>Перехідні положення» ПКУ)»</a:t>
            </a:r>
          </a:p>
          <a:p>
            <a:pPr marL="0" indent="0" algn="r">
              <a:buNone/>
            </a:pPr>
            <a:r>
              <a:rPr lang="uk-UA" sz="2400" dirty="0"/>
              <a:t>ЗІР, категорія 132.01</a:t>
            </a:r>
            <a:endParaRPr lang="ru-UA" sz="2400" dirty="0"/>
          </a:p>
        </p:txBody>
      </p:sp>
    </p:spTree>
    <p:extLst>
      <p:ext uri="{BB962C8B-B14F-4D97-AF65-F5344CB8AC3E}">
        <p14:creationId xmlns:p14="http://schemas.microsoft.com/office/powerpoint/2010/main" val="60530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A252A2-EF6F-D999-29C7-74E3F2B204D8}"/>
              </a:ext>
            </a:extLst>
          </p:cNvPr>
          <p:cNvSpPr>
            <a:spLocks noGrp="1"/>
          </p:cNvSpPr>
          <p:nvPr>
            <p:ph type="title"/>
          </p:nvPr>
        </p:nvSpPr>
        <p:spPr/>
        <p:txBody>
          <a:bodyPr/>
          <a:lstStyle/>
          <a:p>
            <a:r>
              <a:rPr lang="uk-UA" b="1" dirty="0">
                <a:solidFill>
                  <a:srgbClr val="0041B6"/>
                </a:solidFill>
              </a:rPr>
              <a:t>Форма декларації з податку на прибуток </a:t>
            </a:r>
            <a:endParaRPr lang="ru-UA" dirty="0"/>
          </a:p>
        </p:txBody>
      </p:sp>
      <p:sp>
        <p:nvSpPr>
          <p:cNvPr id="3" name="Объект 2">
            <a:extLst>
              <a:ext uri="{FF2B5EF4-FFF2-40B4-BE49-F238E27FC236}">
                <a16:creationId xmlns:a16="http://schemas.microsoft.com/office/drawing/2014/main" id="{2C76C642-AD98-54BA-4B42-93DC1F42BB7D}"/>
              </a:ext>
            </a:extLst>
          </p:cNvPr>
          <p:cNvSpPr>
            <a:spLocks noGrp="1"/>
          </p:cNvSpPr>
          <p:nvPr>
            <p:ph idx="1"/>
          </p:nvPr>
        </p:nvSpPr>
        <p:spPr/>
        <p:txBody>
          <a:bodyPr>
            <a:normAutofit lnSpcReduction="10000"/>
          </a:bodyPr>
          <a:lstStyle/>
          <a:p>
            <a:pPr marL="0" indent="0" algn="just" fontAlgn="base">
              <a:spcBef>
                <a:spcPts val="0"/>
              </a:spcBef>
              <a:buNone/>
            </a:pPr>
            <a:endParaRPr lang="uk-UA" sz="2400" dirty="0"/>
          </a:p>
          <a:p>
            <a:pPr marL="0" indent="0" algn="just" fontAlgn="base">
              <a:spcBef>
                <a:spcPts val="0"/>
              </a:spcBef>
              <a:buNone/>
            </a:pPr>
            <a:r>
              <a:rPr lang="uk-UA" sz="2400" dirty="0"/>
              <a:t>«У 2023 році застосовують нові форми податкової звітності, зокрема</a:t>
            </a:r>
            <a:r>
              <a:rPr lang="az-Cyrl-AZ" sz="2400" dirty="0"/>
              <a:t>:</a:t>
            </a:r>
          </a:p>
          <a:p>
            <a:pPr marL="0" indent="0" algn="just" fontAlgn="base">
              <a:spcBef>
                <a:spcPts val="0"/>
              </a:spcBef>
              <a:buNone/>
            </a:pPr>
            <a:r>
              <a:rPr lang="az-Cyrl-AZ" sz="2400" dirty="0"/>
              <a:t>Податкової декларації з податку на прибуток підприємств (наказ Міністерства фінансів України </a:t>
            </a:r>
            <a:r>
              <a:rPr lang="az-Cyrl-AZ" sz="2400" b="1" u="sng" dirty="0"/>
              <a:t>від 13.09.2022 року № 274 </a:t>
            </a:r>
            <a:r>
              <a:rPr lang="az-Cyrl-AZ" sz="2400" dirty="0"/>
              <a:t>«Про затвердження змін до форми Податкової декларації з податку на прибуток підприємств» (зареєстровано в Міністерстві юстиції України 03.11.2022 за  № 1358/38694) (набрав чинності з 18.11.2022).</a:t>
            </a:r>
          </a:p>
          <a:p>
            <a:pPr marL="0" indent="0" algn="just" fontAlgn="base">
              <a:spcBef>
                <a:spcPts val="0"/>
              </a:spcBef>
              <a:buNone/>
            </a:pPr>
            <a:r>
              <a:rPr lang="az-Cyrl-AZ" sz="2400" dirty="0"/>
              <a:t>Зміни внесено з метою приведення форми декларації до положень ПКУ щодо спеціального режиму оподаткування резидентами Дія.Сіті за особливими умовами.</a:t>
            </a:r>
          </a:p>
          <a:p>
            <a:pPr marL="0" indent="0" algn="just" fontAlgn="base">
              <a:spcBef>
                <a:spcPts val="0"/>
              </a:spcBef>
              <a:buNone/>
            </a:pPr>
            <a:r>
              <a:rPr lang="az-Cyrl-AZ" sz="2400" b="1" u="sng" dirty="0"/>
              <a:t>Першим звітним періодом є 2022 календарний рік</a:t>
            </a:r>
            <a:r>
              <a:rPr lang="az-Cyrl-AZ" sz="2400" dirty="0"/>
              <a:t>»</a:t>
            </a:r>
          </a:p>
          <a:p>
            <a:pPr marL="0" indent="0" algn="r" fontAlgn="base">
              <a:spcBef>
                <a:spcPts val="0"/>
              </a:spcBef>
              <a:buNone/>
            </a:pPr>
            <a:endParaRPr lang="uk-UA" sz="2400" dirty="0"/>
          </a:p>
          <a:p>
            <a:pPr marL="0" indent="0" algn="r" fontAlgn="base">
              <a:spcBef>
                <a:spcPts val="0"/>
              </a:spcBef>
              <a:buNone/>
            </a:pPr>
            <a:r>
              <a:rPr lang="uk-UA" sz="2400" dirty="0"/>
              <a:t>Головне управління ДПС у Львівській області</a:t>
            </a:r>
          </a:p>
          <a:p>
            <a:pPr marL="0" indent="0" algn="r" fontAlgn="base">
              <a:spcBef>
                <a:spcPts val="0"/>
              </a:spcBef>
              <a:buNone/>
            </a:pPr>
            <a:r>
              <a:rPr lang="en-US" sz="2400" dirty="0">
                <a:hlinkClick r:id="rId2"/>
              </a:rPr>
              <a:t>https://lv.tax.gov.ua/media-ark/news-ark/644926.html</a:t>
            </a:r>
            <a:r>
              <a:rPr lang="uk-UA" sz="2400" dirty="0"/>
              <a:t> </a:t>
            </a:r>
          </a:p>
          <a:p>
            <a:pPr marL="0" indent="0" algn="r" fontAlgn="base">
              <a:buNone/>
            </a:pPr>
            <a:endParaRPr lang="az-Cyrl-AZ" b="1" i="0" u="sng" dirty="0">
              <a:solidFill>
                <a:srgbClr val="000000"/>
              </a:solidFill>
              <a:effectLst/>
              <a:latin typeface="ProbaPro-Regular"/>
            </a:endParaRPr>
          </a:p>
          <a:p>
            <a:pPr marL="0" indent="0">
              <a:buNone/>
            </a:pPr>
            <a:endParaRPr lang="ru-UA" dirty="0"/>
          </a:p>
        </p:txBody>
      </p:sp>
    </p:spTree>
    <p:extLst>
      <p:ext uri="{BB962C8B-B14F-4D97-AF65-F5344CB8AC3E}">
        <p14:creationId xmlns:p14="http://schemas.microsoft.com/office/powerpoint/2010/main" val="790707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4">
            <a:extLst>
              <a:ext uri="{FF2B5EF4-FFF2-40B4-BE49-F238E27FC236}">
                <a16:creationId xmlns:a16="http://schemas.microsoft.com/office/drawing/2014/main" id="{A56A6954-6551-B51B-6887-5233EF25C2F8}"/>
              </a:ext>
            </a:extLst>
          </p:cNvPr>
          <p:cNvSpPr>
            <a:spLocks noGrp="1"/>
          </p:cNvSpPr>
          <p:nvPr>
            <p:ph type="ctrTitle"/>
          </p:nvPr>
        </p:nvSpPr>
        <p:spPr>
          <a:xfrm>
            <a:off x="6177516" y="1871331"/>
            <a:ext cx="4979581" cy="1169581"/>
          </a:xfrm>
        </p:spPr>
        <p:txBody>
          <a:bodyPr>
            <a:normAutofit fontScale="90000"/>
          </a:bodyPr>
          <a:lstStyle/>
          <a:p>
            <a:br>
              <a:rPr lang="ru-RU" b="0" i="0" dirty="0">
                <a:solidFill>
                  <a:srgbClr val="000000"/>
                </a:solidFill>
                <a:effectLst/>
                <a:latin typeface="PT Sans" panose="020B0503020203020204" pitchFamily="34" charset="-52"/>
              </a:rPr>
            </a:br>
            <a:br>
              <a:rPr lang="ru-RU" b="0" i="0" dirty="0">
                <a:solidFill>
                  <a:srgbClr val="000000"/>
                </a:solidFill>
                <a:effectLst/>
                <a:latin typeface="PT Sans" panose="020B0503020203020204" pitchFamily="34" charset="-52"/>
              </a:rPr>
            </a:br>
            <a:br>
              <a:rPr lang="ru-RU" b="0" i="0" dirty="0">
                <a:solidFill>
                  <a:srgbClr val="000000"/>
                </a:solidFill>
                <a:effectLst/>
                <a:latin typeface="PT Sans" panose="020B0503020203020204" pitchFamily="34" charset="-52"/>
              </a:rPr>
            </a:br>
            <a:br>
              <a:rPr lang="ru-RU" b="0" i="0" dirty="0">
                <a:solidFill>
                  <a:srgbClr val="000000"/>
                </a:solidFill>
                <a:effectLst/>
                <a:latin typeface="PT Sans" panose="020B0503020203020204" pitchFamily="34" charset="-52"/>
              </a:rPr>
            </a:br>
            <a:r>
              <a:rPr lang="uk-UA" dirty="0">
                <a:solidFill>
                  <a:srgbClr val="000000"/>
                </a:solidFill>
                <a:latin typeface="PT Sans" panose="020B0503020203020204" pitchFamily="34" charset="-52"/>
              </a:rPr>
              <a:t>Дякую за увагу! </a:t>
            </a:r>
            <a:endParaRPr lang="uk-UA" b="1" dirty="0">
              <a:solidFill>
                <a:srgbClr val="0041B6"/>
              </a:solidFill>
            </a:endParaRPr>
          </a:p>
        </p:txBody>
      </p:sp>
    </p:spTree>
    <p:extLst>
      <p:ext uri="{BB962C8B-B14F-4D97-AF65-F5344CB8AC3E}">
        <p14:creationId xmlns:p14="http://schemas.microsoft.com/office/powerpoint/2010/main" val="2467857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6ADE89-45FB-6067-F0BE-C74BF5153575}"/>
              </a:ext>
            </a:extLst>
          </p:cNvPr>
          <p:cNvSpPr>
            <a:spLocks noGrp="1"/>
          </p:cNvSpPr>
          <p:nvPr>
            <p:ph type="title"/>
          </p:nvPr>
        </p:nvSpPr>
        <p:spPr/>
        <p:txBody>
          <a:bodyPr/>
          <a:lstStyle/>
          <a:p>
            <a:r>
              <a:rPr lang="uk-UA" b="1" dirty="0">
                <a:solidFill>
                  <a:srgbClr val="0041B6"/>
                </a:solidFill>
              </a:rPr>
              <a:t>Форма декларації з податку на прибуток </a:t>
            </a:r>
            <a:endParaRPr lang="ru-UA" dirty="0"/>
          </a:p>
        </p:txBody>
      </p:sp>
      <p:sp>
        <p:nvSpPr>
          <p:cNvPr id="3" name="Объект 2">
            <a:extLst>
              <a:ext uri="{FF2B5EF4-FFF2-40B4-BE49-F238E27FC236}">
                <a16:creationId xmlns:a16="http://schemas.microsoft.com/office/drawing/2014/main" id="{0B761951-4C13-5425-EC15-4390D374E775}"/>
              </a:ext>
            </a:extLst>
          </p:cNvPr>
          <p:cNvSpPr>
            <a:spLocks noGrp="1"/>
          </p:cNvSpPr>
          <p:nvPr>
            <p:ph idx="1"/>
          </p:nvPr>
        </p:nvSpPr>
        <p:spPr/>
        <p:txBody>
          <a:bodyPr>
            <a:normAutofit fontScale="70000" lnSpcReduction="20000"/>
          </a:bodyPr>
          <a:lstStyle/>
          <a:p>
            <a:pPr marL="0" indent="0">
              <a:buNone/>
            </a:pPr>
            <a:r>
              <a:rPr lang="uk-UA" sz="3400" dirty="0"/>
              <a:t>Ідентифікатор оновленої форми декларації в Реєстрі електронних форм податкових документів – </a:t>
            </a:r>
            <a:r>
              <a:rPr lang="en-US" sz="3400" b="1" u="sng" dirty="0"/>
              <a:t>J0100123</a:t>
            </a:r>
            <a:endParaRPr lang="uk-UA" sz="3400" b="1" u="sng" dirty="0"/>
          </a:p>
          <a:p>
            <a:pPr marL="0" indent="0">
              <a:buNone/>
            </a:pPr>
            <a:endParaRPr lang="uk-UA" b="1" u="sng" dirty="0"/>
          </a:p>
          <a:p>
            <a:pPr marL="0" indent="0">
              <a:buNone/>
            </a:pPr>
            <a:endParaRPr lang="uk-UA" b="1" u="sng" dirty="0"/>
          </a:p>
          <a:p>
            <a:pPr marL="0" indent="0">
              <a:buNone/>
            </a:pPr>
            <a:endParaRPr lang="uk-UA" b="1" u="sng" dirty="0"/>
          </a:p>
          <a:p>
            <a:pPr marL="0" indent="0">
              <a:buNone/>
            </a:pPr>
            <a:endParaRPr lang="uk-UA" b="1" u="sng" dirty="0"/>
          </a:p>
          <a:p>
            <a:pPr marL="0" indent="0">
              <a:buNone/>
            </a:pPr>
            <a:endParaRPr lang="uk-UA" b="1" u="sng" dirty="0"/>
          </a:p>
          <a:p>
            <a:pPr marL="0" indent="0">
              <a:buNone/>
            </a:pPr>
            <a:endParaRPr lang="uk-UA" b="1" u="sng" dirty="0"/>
          </a:p>
          <a:p>
            <a:pPr marL="0" indent="0">
              <a:buNone/>
            </a:pPr>
            <a:endParaRPr lang="uk-UA" b="1" u="sng" dirty="0"/>
          </a:p>
          <a:p>
            <a:pPr marL="0" indent="0">
              <a:buNone/>
            </a:pPr>
            <a:endParaRPr lang="ru-RU" sz="1800" b="1" i="0" dirty="0">
              <a:solidFill>
                <a:srgbClr val="000000"/>
              </a:solidFill>
              <a:effectLst/>
              <a:latin typeface="Times New Roman CYR" panose="02020603050405020304" pitchFamily="18" charset="0"/>
            </a:endParaRPr>
          </a:p>
          <a:p>
            <a:pPr marL="0" indent="0">
              <a:buNone/>
            </a:pPr>
            <a:endParaRPr lang="uk-UA" dirty="0"/>
          </a:p>
          <a:p>
            <a:pPr marL="0" indent="0">
              <a:buNone/>
            </a:pPr>
            <a:r>
              <a:rPr lang="uk-UA" dirty="0"/>
              <a:t>Реєстр електронних форм податкових документів: </a:t>
            </a:r>
            <a:r>
              <a:rPr lang="en-US" dirty="0">
                <a:solidFill>
                  <a:srgbClr val="0041B6"/>
                </a:solidFill>
                <a:hlinkClick r:id="rId2">
                  <a:extLst>
                    <a:ext uri="{A12FA001-AC4F-418D-AE19-62706E023703}">
                      <ahyp:hlinkClr xmlns:ahyp="http://schemas.microsoft.com/office/drawing/2018/hyperlinkcolor" val="tx"/>
                    </a:ext>
                  </a:extLst>
                </a:hlinkClick>
              </a:rPr>
              <a:t>https://tax.gov.ua/data/material/000/006/58768/Forms_deklar.htm</a:t>
            </a:r>
            <a:r>
              <a:rPr lang="uk-UA" dirty="0">
                <a:solidFill>
                  <a:srgbClr val="0041B6"/>
                </a:solidFill>
              </a:rPr>
              <a:t> </a:t>
            </a:r>
          </a:p>
          <a:p>
            <a:pPr marL="0" indent="0">
              <a:buNone/>
            </a:pPr>
            <a:endParaRPr lang="uk-UA" b="1" u="sng" dirty="0"/>
          </a:p>
          <a:p>
            <a:pPr marL="0" indent="0">
              <a:buNone/>
            </a:pPr>
            <a:endParaRPr lang="ru-UA" b="1" u="sng" dirty="0"/>
          </a:p>
        </p:txBody>
      </p:sp>
      <p:pic>
        <p:nvPicPr>
          <p:cNvPr id="7" name="Рисунок 6">
            <a:extLst>
              <a:ext uri="{FF2B5EF4-FFF2-40B4-BE49-F238E27FC236}">
                <a16:creationId xmlns:a16="http://schemas.microsoft.com/office/drawing/2014/main" id="{FEAF7E40-7052-C2CB-1056-6827965C7411}"/>
              </a:ext>
            </a:extLst>
          </p:cNvPr>
          <p:cNvPicPr>
            <a:picLocks noChangeAspect="1"/>
          </p:cNvPicPr>
          <p:nvPr/>
        </p:nvPicPr>
        <p:blipFill>
          <a:blip r:embed="rId3"/>
          <a:stretch>
            <a:fillRect/>
          </a:stretch>
        </p:blipFill>
        <p:spPr>
          <a:xfrm>
            <a:off x="119271" y="2524539"/>
            <a:ext cx="11897138" cy="2621781"/>
          </a:xfrm>
          <a:prstGeom prst="rect">
            <a:avLst/>
          </a:prstGeom>
        </p:spPr>
      </p:pic>
    </p:spTree>
    <p:extLst>
      <p:ext uri="{BB962C8B-B14F-4D97-AF65-F5344CB8AC3E}">
        <p14:creationId xmlns:p14="http://schemas.microsoft.com/office/powerpoint/2010/main" val="345388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6C2255-B91F-0066-E5BB-80AB5E017389}"/>
              </a:ext>
            </a:extLst>
          </p:cNvPr>
          <p:cNvSpPr>
            <a:spLocks noGrp="1"/>
          </p:cNvSpPr>
          <p:nvPr>
            <p:ph type="title"/>
          </p:nvPr>
        </p:nvSpPr>
        <p:spPr/>
        <p:txBody>
          <a:bodyPr/>
          <a:lstStyle/>
          <a:p>
            <a:r>
              <a:rPr lang="uk-UA" b="1" dirty="0">
                <a:solidFill>
                  <a:srgbClr val="0041B6"/>
                </a:solidFill>
              </a:rPr>
              <a:t>Форма декларації з податку на прибуток </a:t>
            </a:r>
            <a:endParaRPr lang="ru-UA" dirty="0"/>
          </a:p>
        </p:txBody>
      </p:sp>
      <p:sp>
        <p:nvSpPr>
          <p:cNvPr id="3" name="Объект 2">
            <a:extLst>
              <a:ext uri="{FF2B5EF4-FFF2-40B4-BE49-F238E27FC236}">
                <a16:creationId xmlns:a16="http://schemas.microsoft.com/office/drawing/2014/main" id="{2F36E3A8-DB1B-F743-3769-EA5A0B6EAD4A}"/>
              </a:ext>
            </a:extLst>
          </p:cNvPr>
          <p:cNvSpPr>
            <a:spLocks noGrp="1"/>
          </p:cNvSpPr>
          <p:nvPr>
            <p:ph idx="1"/>
          </p:nvPr>
        </p:nvSpPr>
        <p:spPr/>
        <p:txBody>
          <a:bodyPr>
            <a:normAutofit/>
          </a:bodyPr>
          <a:lstStyle/>
          <a:p>
            <a:pPr marL="0" indent="0" algn="just" fontAlgn="base">
              <a:spcBef>
                <a:spcPts val="0"/>
              </a:spcBef>
              <a:buNone/>
            </a:pPr>
            <a:endParaRPr lang="uk-UA" sz="2400" dirty="0"/>
          </a:p>
          <a:p>
            <a:pPr marL="0" indent="0" algn="just" fontAlgn="base">
              <a:spcBef>
                <a:spcPts val="0"/>
              </a:spcBef>
              <a:buNone/>
            </a:pPr>
            <a:r>
              <a:rPr lang="uk-UA" sz="2400" dirty="0"/>
              <a:t>«З метою приведення форми Декларації у відповідність до положень Кодексу Декларацію доповнено:</a:t>
            </a:r>
          </a:p>
          <a:p>
            <a:pPr algn="just" fontAlgn="base">
              <a:spcBef>
                <a:spcPts val="0"/>
              </a:spcBef>
            </a:pPr>
            <a:r>
              <a:rPr lang="uk-UA" sz="2400" dirty="0"/>
              <a:t>у </a:t>
            </a:r>
            <a:r>
              <a:rPr lang="uk-UA" sz="2400" b="1" dirty="0"/>
              <a:t>рядку 10 </a:t>
            </a:r>
            <a:r>
              <a:rPr lang="uk-UA" sz="2400" dirty="0"/>
              <a:t>«Особливі відмітки» позицією, яка заповнюється резидентом Дія Сіті - платником податку на особливих умовах;</a:t>
            </a:r>
          </a:p>
          <a:p>
            <a:pPr algn="just" fontAlgn="base">
              <a:spcBef>
                <a:spcPts val="0"/>
              </a:spcBef>
            </a:pPr>
            <a:r>
              <a:rPr lang="uk-UA" sz="2400" dirty="0"/>
              <a:t>показники Декларації </a:t>
            </a:r>
            <a:r>
              <a:rPr lang="uk-UA" sz="2400" b="1" dirty="0"/>
              <a:t>рядком 06.3 ДІЯ</a:t>
            </a:r>
            <a:r>
              <a:rPr lang="uk-UA" sz="2400" dirty="0"/>
              <a:t>, в якому зазначається податок на операції резидента Дія Сіті - платника податку на особливих умовах;</a:t>
            </a:r>
          </a:p>
          <a:p>
            <a:pPr algn="just" fontAlgn="base">
              <a:spcBef>
                <a:spcPts val="0"/>
              </a:spcBef>
            </a:pPr>
            <a:r>
              <a:rPr lang="uk-UA" sz="2400" b="1" dirty="0"/>
              <a:t>показники рядка 17 </a:t>
            </a:r>
            <a:r>
              <a:rPr lang="uk-UA" sz="2400" dirty="0"/>
              <a:t>Декларації,  в якому враховується податок на прибуток за звітний (податковий) період, рядком 06.3 ДІЯ;</a:t>
            </a:r>
          </a:p>
          <a:p>
            <a:pPr algn="just" fontAlgn="base">
              <a:spcBef>
                <a:spcPts val="0"/>
              </a:spcBef>
            </a:pPr>
            <a:r>
              <a:rPr lang="uk-UA" sz="2400" dirty="0"/>
              <a:t>таблицю «Наявність додатків</a:t>
            </a:r>
            <a:r>
              <a:rPr lang="uk-UA" sz="2400" baseline="30000" dirty="0"/>
              <a:t>13</a:t>
            </a:r>
            <a:r>
              <a:rPr lang="uk-UA" sz="2400" dirty="0"/>
              <a:t>» </a:t>
            </a:r>
            <a:r>
              <a:rPr lang="uk-UA" sz="2400" b="1" dirty="0"/>
              <a:t>позицією «ДІЯ»;</a:t>
            </a:r>
          </a:p>
          <a:p>
            <a:pPr algn="just" fontAlgn="base">
              <a:spcBef>
                <a:spcPts val="0"/>
              </a:spcBef>
            </a:pPr>
            <a:r>
              <a:rPr lang="uk-UA" sz="2400" b="1" dirty="0"/>
              <a:t>новим додатком ДІЯ</a:t>
            </a:r>
            <a:r>
              <a:rPr lang="uk-UA" sz="2400" dirty="0"/>
              <a:t>, який передбачає розрахунок податку на операції резидента Дія Сіті- платника податку на особливих умовах»</a:t>
            </a:r>
          </a:p>
          <a:p>
            <a:pPr marL="0" indent="0">
              <a:buNone/>
            </a:pPr>
            <a:endParaRPr lang="ru-UA" dirty="0"/>
          </a:p>
        </p:txBody>
      </p:sp>
    </p:spTree>
    <p:extLst>
      <p:ext uri="{BB962C8B-B14F-4D97-AF65-F5344CB8AC3E}">
        <p14:creationId xmlns:p14="http://schemas.microsoft.com/office/powerpoint/2010/main" val="2100201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95A63E-F71F-38FD-A5DC-6E5BB753511F}"/>
              </a:ext>
            </a:extLst>
          </p:cNvPr>
          <p:cNvSpPr>
            <a:spLocks noGrp="1"/>
          </p:cNvSpPr>
          <p:nvPr>
            <p:ph type="title"/>
          </p:nvPr>
        </p:nvSpPr>
        <p:spPr/>
        <p:txBody>
          <a:bodyPr/>
          <a:lstStyle/>
          <a:p>
            <a:r>
              <a:rPr lang="uk-UA" b="1" dirty="0">
                <a:solidFill>
                  <a:srgbClr val="0041B6"/>
                </a:solidFill>
              </a:rPr>
              <a:t>Строки</a:t>
            </a:r>
            <a:r>
              <a:rPr lang="uk-UA" dirty="0"/>
              <a:t> </a:t>
            </a:r>
            <a:r>
              <a:rPr lang="uk-UA" b="1" dirty="0">
                <a:solidFill>
                  <a:srgbClr val="0041B6"/>
                </a:solidFill>
              </a:rPr>
              <a:t>подання декларації </a:t>
            </a:r>
            <a:endParaRPr lang="ru-UA" b="1" dirty="0">
              <a:solidFill>
                <a:srgbClr val="0041B6"/>
              </a:solidFill>
            </a:endParaRPr>
          </a:p>
        </p:txBody>
      </p:sp>
      <p:sp>
        <p:nvSpPr>
          <p:cNvPr id="3" name="Объект 2">
            <a:extLst>
              <a:ext uri="{FF2B5EF4-FFF2-40B4-BE49-F238E27FC236}">
                <a16:creationId xmlns:a16="http://schemas.microsoft.com/office/drawing/2014/main" id="{05428B0E-5225-337F-615C-8649EC7623A1}"/>
              </a:ext>
            </a:extLst>
          </p:cNvPr>
          <p:cNvSpPr>
            <a:spLocks noGrp="1"/>
          </p:cNvSpPr>
          <p:nvPr>
            <p:ph idx="1"/>
          </p:nvPr>
        </p:nvSpPr>
        <p:spPr/>
        <p:txBody>
          <a:bodyPr>
            <a:normAutofit/>
          </a:bodyPr>
          <a:lstStyle/>
          <a:p>
            <a:pPr marL="0" indent="0">
              <a:buNone/>
            </a:pPr>
            <a:endParaRPr lang="uk-UA" dirty="0"/>
          </a:p>
          <a:p>
            <a:pPr marL="0" indent="0">
              <a:buNone/>
            </a:pPr>
            <a:r>
              <a:rPr lang="uk-UA" dirty="0"/>
              <a:t>Річну декларацію </a:t>
            </a:r>
            <a:r>
              <a:rPr lang="uk-UA" b="1" dirty="0"/>
              <a:t>усі платники, як квартальні, так і річні</a:t>
            </a:r>
            <a:r>
              <a:rPr lang="uk-UA" dirty="0"/>
              <a:t>, подають </a:t>
            </a:r>
            <a:r>
              <a:rPr lang="uk-UA" b="1" dirty="0"/>
              <a:t>протягом 60 календарних днів, </a:t>
            </a:r>
            <a:r>
              <a:rPr lang="uk-UA" dirty="0"/>
              <a:t>що настають за останнім календарним днем звітного (податкового) року.</a:t>
            </a:r>
          </a:p>
          <a:p>
            <a:pPr marL="0" indent="0" algn="r">
              <a:buNone/>
            </a:pPr>
            <a:r>
              <a:rPr lang="uk-UA" dirty="0" err="1"/>
              <a:t>Пп</a:t>
            </a:r>
            <a:r>
              <a:rPr lang="uk-UA" dirty="0"/>
              <a:t>. 49.18.6 ПК</a:t>
            </a:r>
          </a:p>
          <a:p>
            <a:pPr marL="0" indent="0" algn="ctr">
              <a:spcBef>
                <a:spcPts val="0"/>
              </a:spcBef>
              <a:buNone/>
            </a:pPr>
            <a:endParaRPr lang="uk-UA" dirty="0"/>
          </a:p>
          <a:p>
            <a:pPr marL="0" indent="0" algn="ctr">
              <a:spcBef>
                <a:spcPts val="0"/>
              </a:spcBef>
              <a:buNone/>
            </a:pPr>
            <a:r>
              <a:rPr lang="uk-UA" dirty="0"/>
              <a:t>Декларацію за 2022 рік потрібно подати </a:t>
            </a:r>
          </a:p>
          <a:p>
            <a:pPr marL="0" indent="0" algn="ctr">
              <a:spcBef>
                <a:spcPts val="0"/>
              </a:spcBef>
              <a:buNone/>
            </a:pPr>
            <a:r>
              <a:rPr lang="uk-UA" b="1" u="sng" dirty="0">
                <a:solidFill>
                  <a:srgbClr val="0041B6"/>
                </a:solidFill>
              </a:rPr>
              <a:t>не пізніше 1 березня 2023 року </a:t>
            </a:r>
          </a:p>
        </p:txBody>
      </p:sp>
    </p:spTree>
    <p:extLst>
      <p:ext uri="{BB962C8B-B14F-4D97-AF65-F5344CB8AC3E}">
        <p14:creationId xmlns:p14="http://schemas.microsoft.com/office/powerpoint/2010/main" val="230728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1A234C-EBE2-CBDA-FD05-5D79971FB536}"/>
              </a:ext>
            </a:extLst>
          </p:cNvPr>
          <p:cNvSpPr>
            <a:spLocks noGrp="1"/>
          </p:cNvSpPr>
          <p:nvPr>
            <p:ph type="title"/>
          </p:nvPr>
        </p:nvSpPr>
        <p:spPr/>
        <p:txBody>
          <a:bodyPr/>
          <a:lstStyle/>
          <a:p>
            <a:r>
              <a:rPr lang="uk-UA" b="1" dirty="0">
                <a:solidFill>
                  <a:srgbClr val="0041B6"/>
                </a:solidFill>
              </a:rPr>
              <a:t>Строки сплати податку </a:t>
            </a:r>
            <a:endParaRPr lang="ru-UA" b="1" dirty="0">
              <a:solidFill>
                <a:srgbClr val="0041B6"/>
              </a:solidFill>
            </a:endParaRPr>
          </a:p>
        </p:txBody>
      </p:sp>
      <p:sp>
        <p:nvSpPr>
          <p:cNvPr id="3" name="Объект 2">
            <a:extLst>
              <a:ext uri="{FF2B5EF4-FFF2-40B4-BE49-F238E27FC236}">
                <a16:creationId xmlns:a16="http://schemas.microsoft.com/office/drawing/2014/main" id="{1227C1DD-22F8-D607-0235-F0304B4878E6}"/>
              </a:ext>
            </a:extLst>
          </p:cNvPr>
          <p:cNvSpPr>
            <a:spLocks noGrp="1"/>
          </p:cNvSpPr>
          <p:nvPr>
            <p:ph idx="1"/>
          </p:nvPr>
        </p:nvSpPr>
        <p:spPr/>
        <p:txBody>
          <a:bodyPr>
            <a:normAutofit/>
          </a:bodyPr>
          <a:lstStyle/>
          <a:p>
            <a:pPr marL="0" indent="0">
              <a:buNone/>
            </a:pPr>
            <a:r>
              <a:rPr lang="uk-UA" sz="2200" dirty="0"/>
              <a:t>Платник податків зобов'язаний самостійно сплатити суму податкового зобов'язання, зазначену у поданій ним податковій декларації, </a:t>
            </a:r>
            <a:r>
              <a:rPr lang="uk-UA" sz="2200" b="1" dirty="0"/>
              <a:t>протягом 10 календарних днів</a:t>
            </a:r>
            <a:r>
              <a:rPr lang="uk-UA" sz="2200" dirty="0"/>
              <a:t>, що настають за останнім днем відповідного граничного строку, передбаченого цим Кодексом для подання податкової декларації, крім випадків, встановлених цим Кодексом.</a:t>
            </a:r>
          </a:p>
          <a:p>
            <a:pPr marL="0" indent="0">
              <a:buNone/>
            </a:pPr>
            <a:r>
              <a:rPr lang="uk-UA" sz="2200" dirty="0"/>
              <a:t>Якщо граничний строк сплати податкового зобов'язання припадає на вихідний або святковий день, останнім днем сплати податкового зобов'язання вважається операційний (банківський) день, </a:t>
            </a:r>
            <a:r>
              <a:rPr lang="uk-UA" sz="2200" b="1" dirty="0"/>
              <a:t>що настає за вихідним або святковим днем.</a:t>
            </a:r>
          </a:p>
          <a:p>
            <a:pPr marL="0" indent="0" algn="r">
              <a:buNone/>
            </a:pPr>
            <a:r>
              <a:rPr lang="uk-UA" sz="2200" dirty="0"/>
              <a:t>П. 57.1 ПК</a:t>
            </a:r>
          </a:p>
          <a:p>
            <a:pPr marL="0" indent="0">
              <a:buNone/>
            </a:pPr>
            <a:r>
              <a:rPr lang="uk-UA" sz="2400" dirty="0"/>
              <a:t>Граничний строк сплати податку на прибуток за 2022 рік припадає на 11 березня 2023 року – це вихідний день. </a:t>
            </a:r>
          </a:p>
          <a:p>
            <a:pPr marL="0" indent="0" algn="ctr">
              <a:buNone/>
            </a:pPr>
            <a:r>
              <a:rPr lang="uk-UA" sz="2400" dirty="0"/>
              <a:t>Гранична дата для сплати податку переноситься </a:t>
            </a:r>
            <a:r>
              <a:rPr lang="uk-UA" sz="2400" b="1" dirty="0">
                <a:solidFill>
                  <a:srgbClr val="0041B6"/>
                </a:solidFill>
              </a:rPr>
              <a:t>на 13 березня 2023 року </a:t>
            </a:r>
          </a:p>
        </p:txBody>
      </p:sp>
    </p:spTree>
    <p:extLst>
      <p:ext uri="{BB962C8B-B14F-4D97-AF65-F5344CB8AC3E}">
        <p14:creationId xmlns:p14="http://schemas.microsoft.com/office/powerpoint/2010/main" val="2440023268"/>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1027</TotalTime>
  <Words>6498</Words>
  <Application>Microsoft Office PowerPoint</Application>
  <PresentationFormat>Широкоэкранный</PresentationFormat>
  <Paragraphs>352</Paragraphs>
  <Slides>50</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Calibri</vt:lpstr>
      <vt:lpstr>Calibri Light</vt:lpstr>
      <vt:lpstr>ProbaPro-Regular</vt:lpstr>
      <vt:lpstr>PT Sans</vt:lpstr>
      <vt:lpstr>Times New Roman CYR</vt:lpstr>
      <vt:lpstr>Тема Office</vt:lpstr>
      <vt:lpstr>    Декларація з прибутку та фінзвітність за 2022 рік: подаємо без проблем</vt:lpstr>
      <vt:lpstr>Форма декларації з податку на прибуток </vt:lpstr>
      <vt:lpstr>Форма декларації з податку на прибуток </vt:lpstr>
      <vt:lpstr>Форма декларації з податку на прибуток </vt:lpstr>
      <vt:lpstr>Форма декларації з податку на прибуток </vt:lpstr>
      <vt:lpstr>Форма декларації з податку на прибуток </vt:lpstr>
      <vt:lpstr>Форма декларації з податку на прибуток </vt:lpstr>
      <vt:lpstr>Строки подання декларації </vt:lpstr>
      <vt:lpstr>Строки сплати податку </vt:lpstr>
      <vt:lpstr>Способи подання декларації </vt:lpstr>
      <vt:lpstr>Пуста декларація: подавати чи ні </vt:lpstr>
      <vt:lpstr>Пуста декларація: подавати чи ні </vt:lpstr>
      <vt:lpstr>Додатки до декларації </vt:lpstr>
      <vt:lpstr>Презентация PowerPoint</vt:lpstr>
      <vt:lpstr>Презентация PowerPoint</vt:lpstr>
      <vt:lpstr>Додаток ФЗ – фінансова звітність </vt:lpstr>
      <vt:lpstr>Додаток ФЗ – фінансова звітність </vt:lpstr>
      <vt:lpstr>Додаток ФЗ – фінансова звітність </vt:lpstr>
      <vt:lpstr>Додаток ФЗ – фінансова звітність </vt:lpstr>
      <vt:lpstr>Додаток ФЗ – фінансова звітність </vt:lpstr>
      <vt:lpstr>Презентация PowerPoint</vt:lpstr>
      <vt:lpstr>Відмова від коригувальних різниць </vt:lpstr>
      <vt:lpstr>Відмова від коригувальних різниць </vt:lpstr>
      <vt:lpstr>Відмова від коригувальних різниць </vt:lpstr>
      <vt:lpstr>Відмова від коригувальних різниць </vt:lpstr>
      <vt:lpstr>Відмова від коригувальних різниць </vt:lpstr>
      <vt:lpstr>Відмова від коригувальних різниць </vt:lpstr>
      <vt:lpstr>Відмова від коригувальних різниць </vt:lpstr>
      <vt:lpstr>Відмова від коригувальних різниць </vt:lpstr>
      <vt:lpstr>Відмова від коригувальних різниць </vt:lpstr>
      <vt:lpstr>Коригувальні різниці, що діють для всіх </vt:lpstr>
      <vt:lpstr>Перенесення минулорічного збитку </vt:lpstr>
      <vt:lpstr>Коригування за безоплатними передачами </vt:lpstr>
      <vt:lpstr>Коригування за безоплатними передачами </vt:lpstr>
      <vt:lpstr>Коригування за безоплатними передачами </vt:lpstr>
      <vt:lpstr>Коригування за безоплатними передачами </vt:lpstr>
      <vt:lpstr>Коригування за безоплатними передачами </vt:lpstr>
      <vt:lpstr>Коригування за безоплатними передачами </vt:lpstr>
      <vt:lpstr>Коригування за безоплатними передачами </vt:lpstr>
      <vt:lpstr>30%-ве коригування за придбаннями у «офшорних» нерезидентів </vt:lpstr>
      <vt:lpstr>30%-ве коригування за придбаннями у «офшорних» нерезидентів </vt:lpstr>
      <vt:lpstr>30%-ве коригування за придбаннями у «офшорних» нерезидентів </vt:lpstr>
      <vt:lpstr>30%-ве коригування за реалізаціями на користь «офшорних» нерезидентів </vt:lpstr>
      <vt:lpstr>30%-ве коригування за реалізаціями на користь «офшорних» нерезидентів </vt:lpstr>
      <vt:lpstr>Протягом 2022 переходили на спецЄП 2% - як звітувати </vt:lpstr>
      <vt:lpstr>Протягом 2022 переходили на спецЄП 2% - як звітувати </vt:lpstr>
      <vt:lpstr>Штрафи та самоштрафи – коли загрожують</vt:lpstr>
      <vt:lpstr>Штрафи та самоштрафи – коли загрожують</vt:lpstr>
      <vt:lpstr>Штрафи та самоштрафи – коли загрожують</vt:lpstr>
      <vt:lpstr>    Дякую за увагу! </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Олена Ікранова</cp:lastModifiedBy>
  <cp:revision>109</cp:revision>
  <dcterms:created xsi:type="dcterms:W3CDTF">2016-11-18T14:12:19Z</dcterms:created>
  <dcterms:modified xsi:type="dcterms:W3CDTF">2023-02-08T08:16:24Z</dcterms:modified>
</cp:coreProperties>
</file>