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sldIdLst>
    <p:sldId id="256" r:id="rId4"/>
    <p:sldId id="418" r:id="rId5"/>
    <p:sldId id="419" r:id="rId6"/>
    <p:sldId id="420" r:id="rId7"/>
    <p:sldId id="421" r:id="rId8"/>
    <p:sldId id="422" r:id="rId9"/>
    <p:sldId id="423" r:id="rId10"/>
    <p:sldId id="424" r:id="rId11"/>
    <p:sldId id="425" r:id="rId12"/>
    <p:sldId id="426" r:id="rId13"/>
    <p:sldId id="427" r:id="rId14"/>
    <p:sldId id="428" r:id="rId15"/>
    <p:sldId id="429" r:id="rId16"/>
    <p:sldId id="430" r:id="rId17"/>
    <p:sldId id="431" r:id="rId18"/>
    <p:sldId id="432" r:id="rId19"/>
    <p:sldId id="433" r:id="rId20"/>
    <p:sldId id="400" r:id="rId21"/>
    <p:sldId id="401" r:id="rId22"/>
    <p:sldId id="402" r:id="rId23"/>
    <p:sldId id="403" r:id="rId24"/>
    <p:sldId id="404" r:id="rId25"/>
    <p:sldId id="405" r:id="rId26"/>
    <p:sldId id="406" r:id="rId27"/>
    <p:sldId id="407" r:id="rId28"/>
    <p:sldId id="408" r:id="rId29"/>
    <p:sldId id="411" r:id="rId30"/>
    <p:sldId id="412" r:id="rId31"/>
    <p:sldId id="413" r:id="rId32"/>
    <p:sldId id="414" r:id="rId33"/>
    <p:sldId id="415" r:id="rId34"/>
    <p:sldId id="416" r:id="rId35"/>
    <p:sldId id="417" r:id="rId36"/>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без заголовка" id="{472152FD-B160-4DF6-A709-F346D86B641E}">
          <p14:sldIdLst>
            <p14:sldId id="256"/>
            <p14:sldId id="418"/>
            <p14:sldId id="419"/>
            <p14:sldId id="420"/>
            <p14:sldId id="421"/>
            <p14:sldId id="422"/>
            <p14:sldId id="423"/>
            <p14:sldId id="424"/>
            <p14:sldId id="425"/>
            <p14:sldId id="426"/>
            <p14:sldId id="427"/>
            <p14:sldId id="428"/>
            <p14:sldId id="429"/>
            <p14:sldId id="430"/>
            <p14:sldId id="431"/>
            <p14:sldId id="432"/>
            <p14:sldId id="433"/>
            <p14:sldId id="400"/>
            <p14:sldId id="401"/>
            <p14:sldId id="402"/>
            <p14:sldId id="403"/>
            <p14:sldId id="404"/>
            <p14:sldId id="405"/>
            <p14:sldId id="406"/>
            <p14:sldId id="407"/>
            <p14:sldId id="408"/>
            <p14:sldId id="411"/>
            <p14:sldId id="412"/>
            <p14:sldId id="413"/>
            <p14:sldId id="414"/>
            <p14:sldId id="415"/>
            <p14:sldId id="416"/>
            <p14:sldId id="41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Анатолий" initials="А" lastIdx="3" clrIdx="0">
    <p:extLst>
      <p:ext uri="{19B8F6BF-5375-455C-9EA6-DF929625EA0E}">
        <p15:presenceInfo xmlns:p15="http://schemas.microsoft.com/office/powerpoint/2012/main" userId="Анатолий"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sorterViewPr>
    <p:cViewPr varScale="1">
      <p:scale>
        <a:sx n="100" d="100"/>
        <a:sy n="100" d="100"/>
      </p:scale>
      <p:origin x="0" y="-403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s://esop.expertus.com.ua/" TargetMode="External"/><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hyperlink" Target="https://shop.expertus.com.ua/" TargetMode="External"/><Relationship Id="rId4" Type="http://schemas.openxmlformats.org/officeDocument/2006/relationships/hyperlink" Target="https://op.expertus.com.ua/" TargetMode="Externa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椭圆 4">
            <a:extLst>
              <a:ext uri="{FF2B5EF4-FFF2-40B4-BE49-F238E27FC236}">
                <a16:creationId xmlns:a16="http://schemas.microsoft.com/office/drawing/2014/main" id="{3F5C9E50-2C01-DE1D-E85B-85640C9C7BE4}"/>
              </a:ext>
            </a:extLst>
          </p:cNvPr>
          <p:cNvSpPr/>
          <p:nvPr/>
        </p:nvSpPr>
        <p:spPr>
          <a:xfrm>
            <a:off x="465221" y="345416"/>
            <a:ext cx="465221" cy="465221"/>
          </a:xfrm>
          <a:prstGeom prst="ellipse">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字魂58号-创中黑" panose="00000500000000000000" pitchFamily="2" charset="-122"/>
              <a:ea typeface="字魂58号-创中黑" panose="00000500000000000000" pitchFamily="2" charset="-122"/>
            </a:endParaRPr>
          </a:p>
        </p:txBody>
      </p:sp>
      <p:sp>
        <p:nvSpPr>
          <p:cNvPr id="8" name="椭圆 5">
            <a:extLst>
              <a:ext uri="{FF2B5EF4-FFF2-40B4-BE49-F238E27FC236}">
                <a16:creationId xmlns:a16="http://schemas.microsoft.com/office/drawing/2014/main" id="{3B3D19D8-FFD4-D29D-5212-9E40B2DD67A6}"/>
              </a:ext>
            </a:extLst>
          </p:cNvPr>
          <p:cNvSpPr/>
          <p:nvPr/>
        </p:nvSpPr>
        <p:spPr>
          <a:xfrm>
            <a:off x="3006189" y="2246405"/>
            <a:ext cx="2221834" cy="222183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sp>
        <p:nvSpPr>
          <p:cNvPr id="9" name="椭圆 6">
            <a:extLst>
              <a:ext uri="{FF2B5EF4-FFF2-40B4-BE49-F238E27FC236}">
                <a16:creationId xmlns:a16="http://schemas.microsoft.com/office/drawing/2014/main" id="{459528D4-C84C-FF9E-6104-A50722EBD88A}"/>
              </a:ext>
            </a:extLst>
          </p:cNvPr>
          <p:cNvSpPr/>
          <p:nvPr/>
        </p:nvSpPr>
        <p:spPr>
          <a:xfrm>
            <a:off x="9228797" y="3128724"/>
            <a:ext cx="558015" cy="558015"/>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sp>
        <p:nvSpPr>
          <p:cNvPr id="10" name="椭圆 7">
            <a:extLst>
              <a:ext uri="{FF2B5EF4-FFF2-40B4-BE49-F238E27FC236}">
                <a16:creationId xmlns:a16="http://schemas.microsoft.com/office/drawing/2014/main" id="{B3DDBA0E-09E3-DF47-2343-A1F9BBE1C7C3}"/>
              </a:ext>
            </a:extLst>
          </p:cNvPr>
          <p:cNvSpPr/>
          <p:nvPr/>
        </p:nvSpPr>
        <p:spPr>
          <a:xfrm>
            <a:off x="2744908" y="1310803"/>
            <a:ext cx="4093043" cy="4093043"/>
          </a:xfrm>
          <a:prstGeom prst="ellipse">
            <a:avLst/>
          </a:prstGeom>
          <a:noFill/>
          <a:ln w="571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sp>
        <p:nvSpPr>
          <p:cNvPr id="11" name="椭圆 9">
            <a:extLst>
              <a:ext uri="{FF2B5EF4-FFF2-40B4-BE49-F238E27FC236}">
                <a16:creationId xmlns:a16="http://schemas.microsoft.com/office/drawing/2014/main" id="{4AB38D14-8686-784F-19FF-646844116642}"/>
              </a:ext>
            </a:extLst>
          </p:cNvPr>
          <p:cNvSpPr/>
          <p:nvPr/>
        </p:nvSpPr>
        <p:spPr>
          <a:xfrm>
            <a:off x="1956935" y="3462149"/>
            <a:ext cx="224588" cy="224588"/>
          </a:xfrm>
          <a:prstGeom prst="ellipse">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字魂58号-创中黑" panose="00000500000000000000" pitchFamily="2" charset="-122"/>
              <a:ea typeface="字魂58号-创中黑" panose="00000500000000000000" pitchFamily="2" charset="-122"/>
            </a:endParaRPr>
          </a:p>
        </p:txBody>
      </p:sp>
      <p:sp>
        <p:nvSpPr>
          <p:cNvPr id="2" name="Заголовок 1">
            <a:extLst>
              <a:ext uri="{FF2B5EF4-FFF2-40B4-BE49-F238E27FC236}">
                <a16:creationId xmlns:a16="http://schemas.microsoft.com/office/drawing/2014/main" id="{E83392E1-1E44-698A-D9F9-3B3A2923F7B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x-none" dirty="0"/>
          </a:p>
        </p:txBody>
      </p:sp>
      <p:sp>
        <p:nvSpPr>
          <p:cNvPr id="3" name="Подзаголовок 2">
            <a:extLst>
              <a:ext uri="{FF2B5EF4-FFF2-40B4-BE49-F238E27FC236}">
                <a16:creationId xmlns:a16="http://schemas.microsoft.com/office/drawing/2014/main" id="{6ADC23E6-69C2-177C-C4A6-06D40196D0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x-none"/>
          </a:p>
        </p:txBody>
      </p:sp>
      <p:sp>
        <p:nvSpPr>
          <p:cNvPr id="4" name="Дата 3">
            <a:extLst>
              <a:ext uri="{FF2B5EF4-FFF2-40B4-BE49-F238E27FC236}">
                <a16:creationId xmlns:a16="http://schemas.microsoft.com/office/drawing/2014/main" id="{3C95848A-721B-6E3E-B168-8BCB849A3FF9}"/>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5" name="Нижний колонтитул 4">
            <a:extLst>
              <a:ext uri="{FF2B5EF4-FFF2-40B4-BE49-F238E27FC236}">
                <a16:creationId xmlns:a16="http://schemas.microsoft.com/office/drawing/2014/main" id="{003A0591-E303-6857-A9C6-ED8947B13CE8}"/>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E051B58E-240A-1393-174B-08B2BF3CBD53}"/>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22" name="Группа 21">
            <a:extLst>
              <a:ext uri="{FF2B5EF4-FFF2-40B4-BE49-F238E27FC236}">
                <a16:creationId xmlns:a16="http://schemas.microsoft.com/office/drawing/2014/main" id="{7C521DBF-3C68-65B3-B129-98CBD1EF6FE2}"/>
              </a:ext>
            </a:extLst>
          </p:cNvPr>
          <p:cNvGrpSpPr/>
          <p:nvPr/>
        </p:nvGrpSpPr>
        <p:grpSpPr>
          <a:xfrm>
            <a:off x="11415365" y="345416"/>
            <a:ext cx="486908" cy="6519525"/>
            <a:chOff x="11415365" y="345416"/>
            <a:chExt cx="486908" cy="6519525"/>
          </a:xfrm>
        </p:grpSpPr>
        <p:sp>
          <p:nvSpPr>
            <p:cNvPr id="15" name="矩形 15">
              <a:extLst>
                <a:ext uri="{FF2B5EF4-FFF2-40B4-BE49-F238E27FC236}">
                  <a16:creationId xmlns:a16="http://schemas.microsoft.com/office/drawing/2014/main" id="{4D1BB0CF-B6A9-321B-B597-7D97E7BF6286}"/>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21" name="Группа 20">
              <a:extLst>
                <a:ext uri="{FF2B5EF4-FFF2-40B4-BE49-F238E27FC236}">
                  <a16:creationId xmlns:a16="http://schemas.microsoft.com/office/drawing/2014/main" id="{37A5B9C6-AFC2-ED03-C8F6-592EB40F3A49}"/>
                </a:ext>
              </a:extLst>
            </p:cNvPr>
            <p:cNvGrpSpPr/>
            <p:nvPr/>
          </p:nvGrpSpPr>
          <p:grpSpPr>
            <a:xfrm>
              <a:off x="11415365" y="345416"/>
              <a:ext cx="486908" cy="5666763"/>
              <a:chOff x="11415365" y="345416"/>
              <a:chExt cx="486908" cy="5666763"/>
            </a:xfrm>
          </p:grpSpPr>
          <p:pic>
            <p:nvPicPr>
              <p:cNvPr id="17" name="Рисунок 16">
                <a:extLst>
                  <a:ext uri="{FF2B5EF4-FFF2-40B4-BE49-F238E27FC236}">
                    <a16:creationId xmlns:a16="http://schemas.microsoft.com/office/drawing/2014/main" id="{4E7A0006-5C35-2F4F-C1AA-3D92BCD196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9" name="Рисунок 18">
                <a:extLst>
                  <a:ext uri="{FF2B5EF4-FFF2-40B4-BE49-F238E27FC236}">
                    <a16:creationId xmlns:a16="http://schemas.microsoft.com/office/drawing/2014/main" id="{AF8F0050-411E-2DBB-61B4-C82BCF9144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20" name="Рисунок 19">
                <a:extLst>
                  <a:ext uri="{FF2B5EF4-FFF2-40B4-BE49-F238E27FC236}">
                    <a16:creationId xmlns:a16="http://schemas.microsoft.com/office/drawing/2014/main" id="{68B55BF1-C803-CFD9-A196-55009F4F3A0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117771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01ABEC-E6D8-09E0-A08E-69E7F7746DA5}"/>
              </a:ext>
            </a:extLst>
          </p:cNvPr>
          <p:cNvSpPr>
            <a:spLocks noGrp="1"/>
          </p:cNvSpPr>
          <p:nvPr>
            <p:ph type="title"/>
          </p:nvPr>
        </p:nvSpPr>
        <p:spPr/>
        <p:txBody>
          <a:bodyPr/>
          <a:lstStyle/>
          <a:p>
            <a:r>
              <a:rPr lang="ru-RU"/>
              <a:t>Образец заголовка</a:t>
            </a:r>
            <a:endParaRPr lang="x-none"/>
          </a:p>
        </p:txBody>
      </p:sp>
      <p:sp>
        <p:nvSpPr>
          <p:cNvPr id="3" name="Вертикальный текст 2">
            <a:extLst>
              <a:ext uri="{FF2B5EF4-FFF2-40B4-BE49-F238E27FC236}">
                <a16:creationId xmlns:a16="http://schemas.microsoft.com/office/drawing/2014/main" id="{A9DA7F1D-EA3F-9DF6-496F-7703F2BD163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F593EF5F-8062-9FB8-42D0-33FC9F930A84}"/>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5" name="Нижний колонтитул 4">
            <a:extLst>
              <a:ext uri="{FF2B5EF4-FFF2-40B4-BE49-F238E27FC236}">
                <a16:creationId xmlns:a16="http://schemas.microsoft.com/office/drawing/2014/main" id="{3164FE55-2D60-0F15-A6D6-B752A96495F6}"/>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9449C9B0-5354-175F-0376-B86AB8488EA7}"/>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7" name="Группа 6">
            <a:extLst>
              <a:ext uri="{FF2B5EF4-FFF2-40B4-BE49-F238E27FC236}">
                <a16:creationId xmlns:a16="http://schemas.microsoft.com/office/drawing/2014/main" id="{B3AEBD6F-B9EA-9266-E7E4-77F5E403135C}"/>
              </a:ext>
            </a:extLst>
          </p:cNvPr>
          <p:cNvGrpSpPr/>
          <p:nvPr/>
        </p:nvGrpSpPr>
        <p:grpSpPr>
          <a:xfrm>
            <a:off x="11415365" y="345416"/>
            <a:ext cx="486908" cy="6519525"/>
            <a:chOff x="11415365" y="345416"/>
            <a:chExt cx="486908" cy="6519525"/>
          </a:xfrm>
        </p:grpSpPr>
        <p:sp>
          <p:nvSpPr>
            <p:cNvPr id="8" name="矩形 15">
              <a:extLst>
                <a:ext uri="{FF2B5EF4-FFF2-40B4-BE49-F238E27FC236}">
                  <a16:creationId xmlns:a16="http://schemas.microsoft.com/office/drawing/2014/main" id="{3B30CE8F-494C-308E-9075-584BC13C54A7}"/>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9" name="Группа 8">
              <a:extLst>
                <a:ext uri="{FF2B5EF4-FFF2-40B4-BE49-F238E27FC236}">
                  <a16:creationId xmlns:a16="http://schemas.microsoft.com/office/drawing/2014/main" id="{53F5F3AD-A881-BACE-B7A5-BD0B453FEED1}"/>
                </a:ext>
              </a:extLst>
            </p:cNvPr>
            <p:cNvGrpSpPr/>
            <p:nvPr/>
          </p:nvGrpSpPr>
          <p:grpSpPr>
            <a:xfrm>
              <a:off x="11415365" y="345416"/>
              <a:ext cx="486908" cy="5666763"/>
              <a:chOff x="11415365" y="345416"/>
              <a:chExt cx="486908" cy="5666763"/>
            </a:xfrm>
          </p:grpSpPr>
          <p:pic>
            <p:nvPicPr>
              <p:cNvPr id="10" name="Рисунок 9">
                <a:extLst>
                  <a:ext uri="{FF2B5EF4-FFF2-40B4-BE49-F238E27FC236}">
                    <a16:creationId xmlns:a16="http://schemas.microsoft.com/office/drawing/2014/main" id="{68160D12-B5BD-F5A2-E004-FC80E49914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1" name="Рисунок 10">
                <a:extLst>
                  <a:ext uri="{FF2B5EF4-FFF2-40B4-BE49-F238E27FC236}">
                    <a16:creationId xmlns:a16="http://schemas.microsoft.com/office/drawing/2014/main" id="{338B80C8-4D2E-503F-EC92-3085939200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2" name="Рисунок 11">
                <a:extLst>
                  <a:ext uri="{FF2B5EF4-FFF2-40B4-BE49-F238E27FC236}">
                    <a16:creationId xmlns:a16="http://schemas.microsoft.com/office/drawing/2014/main" id="{EF2A4219-D9C4-271C-46F2-7F726B40DD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3305467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F76F75B-3929-BAEC-E1E3-06F198E48FAA}"/>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x-none"/>
          </a:p>
        </p:txBody>
      </p:sp>
      <p:sp>
        <p:nvSpPr>
          <p:cNvPr id="3" name="Вертикальный текст 2">
            <a:extLst>
              <a:ext uri="{FF2B5EF4-FFF2-40B4-BE49-F238E27FC236}">
                <a16:creationId xmlns:a16="http://schemas.microsoft.com/office/drawing/2014/main" id="{67B3DDA2-05A9-FA27-888E-C34BD167FB9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id="{B21BA22F-FF9D-32DF-53ED-DBA968DD3E8B}"/>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5" name="Нижний колонтитул 4">
            <a:extLst>
              <a:ext uri="{FF2B5EF4-FFF2-40B4-BE49-F238E27FC236}">
                <a16:creationId xmlns:a16="http://schemas.microsoft.com/office/drawing/2014/main" id="{E9778C1A-D635-135A-6311-85B187700784}"/>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A765B698-A261-73CC-A85D-DCE54D0B2A9B}"/>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7" name="Группа 6">
            <a:extLst>
              <a:ext uri="{FF2B5EF4-FFF2-40B4-BE49-F238E27FC236}">
                <a16:creationId xmlns:a16="http://schemas.microsoft.com/office/drawing/2014/main" id="{82968A7C-15EA-C4A9-2CF3-FCE35835E5CA}"/>
              </a:ext>
            </a:extLst>
          </p:cNvPr>
          <p:cNvGrpSpPr/>
          <p:nvPr/>
        </p:nvGrpSpPr>
        <p:grpSpPr>
          <a:xfrm>
            <a:off x="11415365" y="345416"/>
            <a:ext cx="486908" cy="6519525"/>
            <a:chOff x="11415365" y="345416"/>
            <a:chExt cx="486908" cy="6519525"/>
          </a:xfrm>
        </p:grpSpPr>
        <p:sp>
          <p:nvSpPr>
            <p:cNvPr id="8" name="矩形 15">
              <a:extLst>
                <a:ext uri="{FF2B5EF4-FFF2-40B4-BE49-F238E27FC236}">
                  <a16:creationId xmlns:a16="http://schemas.microsoft.com/office/drawing/2014/main" id="{0F85684B-2707-D2B7-947F-BCC841AEA521}"/>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9" name="Группа 8">
              <a:extLst>
                <a:ext uri="{FF2B5EF4-FFF2-40B4-BE49-F238E27FC236}">
                  <a16:creationId xmlns:a16="http://schemas.microsoft.com/office/drawing/2014/main" id="{CF8511F2-463A-AE53-46A4-C51803857E88}"/>
                </a:ext>
              </a:extLst>
            </p:cNvPr>
            <p:cNvGrpSpPr/>
            <p:nvPr/>
          </p:nvGrpSpPr>
          <p:grpSpPr>
            <a:xfrm>
              <a:off x="11415365" y="345416"/>
              <a:ext cx="486908" cy="5666763"/>
              <a:chOff x="11415365" y="345416"/>
              <a:chExt cx="486908" cy="5666763"/>
            </a:xfrm>
          </p:grpSpPr>
          <p:pic>
            <p:nvPicPr>
              <p:cNvPr id="10" name="Рисунок 9">
                <a:extLst>
                  <a:ext uri="{FF2B5EF4-FFF2-40B4-BE49-F238E27FC236}">
                    <a16:creationId xmlns:a16="http://schemas.microsoft.com/office/drawing/2014/main" id="{B0D17269-6054-A191-46C8-EAC86B65E02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1" name="Рисунок 10">
                <a:extLst>
                  <a:ext uri="{FF2B5EF4-FFF2-40B4-BE49-F238E27FC236}">
                    <a16:creationId xmlns:a16="http://schemas.microsoft.com/office/drawing/2014/main" id="{B4E973CF-C35D-19D9-DE7F-B979E7D9A2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2" name="Рисунок 11">
                <a:extLst>
                  <a:ext uri="{FF2B5EF4-FFF2-40B4-BE49-F238E27FC236}">
                    <a16:creationId xmlns:a16="http://schemas.microsoft.com/office/drawing/2014/main" id="{83F96F70-09C8-7EB1-5A19-69C87A145F6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1528097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4DEDE3-895D-B0F4-AAE6-78B9806A6BCC}"/>
              </a:ext>
            </a:extLst>
          </p:cNvPr>
          <p:cNvSpPr>
            <a:spLocks noGrp="1"/>
          </p:cNvSpPr>
          <p:nvPr>
            <p:ph type="title" hasCustomPrompt="1"/>
          </p:nvPr>
        </p:nvSpPr>
        <p:spPr/>
        <p:txBody>
          <a:bodyPr/>
          <a:lstStyle>
            <a:lvl1pPr>
              <a:defRPr/>
            </a:lvl1pPr>
          </a:lstStyle>
          <a:p>
            <a:r>
              <a:rPr lang="ru-RU" dirty="0"/>
              <a:t>Заголовок</a:t>
            </a:r>
            <a:endParaRPr lang="x-none" dirty="0"/>
          </a:p>
        </p:txBody>
      </p:sp>
      <p:sp>
        <p:nvSpPr>
          <p:cNvPr id="3" name="Объект 2">
            <a:extLst>
              <a:ext uri="{FF2B5EF4-FFF2-40B4-BE49-F238E27FC236}">
                <a16:creationId xmlns:a16="http://schemas.microsoft.com/office/drawing/2014/main" id="{EFD21694-2710-2422-0C59-A910C2AAAB18}"/>
              </a:ext>
            </a:extLst>
          </p:cNvPr>
          <p:cNvSpPr>
            <a:spLocks noGrp="1"/>
          </p:cNvSpPr>
          <p:nvPr>
            <p:ph idx="1"/>
          </p:nvPr>
        </p:nvSpPr>
        <p:spPr>
          <a:xfrm>
            <a:off x="495300" y="1786304"/>
            <a:ext cx="10515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dirty="0"/>
          </a:p>
        </p:txBody>
      </p:sp>
      <p:sp>
        <p:nvSpPr>
          <p:cNvPr id="4" name="Дата 3">
            <a:extLst>
              <a:ext uri="{FF2B5EF4-FFF2-40B4-BE49-F238E27FC236}">
                <a16:creationId xmlns:a16="http://schemas.microsoft.com/office/drawing/2014/main" id="{23BC306F-1A3B-9D81-54F5-5F4839D1B8FF}"/>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5" name="Нижний колонтитул 4">
            <a:extLst>
              <a:ext uri="{FF2B5EF4-FFF2-40B4-BE49-F238E27FC236}">
                <a16:creationId xmlns:a16="http://schemas.microsoft.com/office/drawing/2014/main" id="{0DD0AA82-D8FB-9280-498D-27E5E53DB485}"/>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528A53E4-DC7E-9A53-8527-5DD222572049}"/>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7" name="Группа 6">
            <a:extLst>
              <a:ext uri="{FF2B5EF4-FFF2-40B4-BE49-F238E27FC236}">
                <a16:creationId xmlns:a16="http://schemas.microsoft.com/office/drawing/2014/main" id="{AED3F283-4C2A-7D92-2906-AB3E32314CB4}"/>
              </a:ext>
            </a:extLst>
          </p:cNvPr>
          <p:cNvGrpSpPr/>
          <p:nvPr/>
        </p:nvGrpSpPr>
        <p:grpSpPr>
          <a:xfrm>
            <a:off x="11415365" y="345416"/>
            <a:ext cx="486908" cy="6519525"/>
            <a:chOff x="11415365" y="345416"/>
            <a:chExt cx="486908" cy="6519525"/>
          </a:xfrm>
        </p:grpSpPr>
        <p:sp>
          <p:nvSpPr>
            <p:cNvPr id="8" name="矩形 15">
              <a:extLst>
                <a:ext uri="{FF2B5EF4-FFF2-40B4-BE49-F238E27FC236}">
                  <a16:creationId xmlns:a16="http://schemas.microsoft.com/office/drawing/2014/main" id="{CC1AE799-B22B-1709-EBD0-014C531BA11E}"/>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9" name="Группа 8">
              <a:extLst>
                <a:ext uri="{FF2B5EF4-FFF2-40B4-BE49-F238E27FC236}">
                  <a16:creationId xmlns:a16="http://schemas.microsoft.com/office/drawing/2014/main" id="{2D2E34F6-588D-D802-8419-EDCA0027D2FB}"/>
                </a:ext>
              </a:extLst>
            </p:cNvPr>
            <p:cNvGrpSpPr/>
            <p:nvPr/>
          </p:nvGrpSpPr>
          <p:grpSpPr>
            <a:xfrm>
              <a:off x="11415365" y="345416"/>
              <a:ext cx="486908" cy="5666763"/>
              <a:chOff x="11415365" y="345416"/>
              <a:chExt cx="486908" cy="5666763"/>
            </a:xfrm>
          </p:grpSpPr>
          <p:pic>
            <p:nvPicPr>
              <p:cNvPr id="10" name="Рисунок 9">
                <a:extLst>
                  <a:ext uri="{FF2B5EF4-FFF2-40B4-BE49-F238E27FC236}">
                    <a16:creationId xmlns:a16="http://schemas.microsoft.com/office/drawing/2014/main" id="{3F7932E6-6055-1724-8D7A-7AD14C2FDA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1" name="Рисунок 10">
                <a:extLst>
                  <a:ext uri="{FF2B5EF4-FFF2-40B4-BE49-F238E27FC236}">
                    <a16:creationId xmlns:a16="http://schemas.microsoft.com/office/drawing/2014/main" id="{D18D50A9-5995-A76F-D381-7444BE997E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2" name="Рисунок 11">
                <a:extLst>
                  <a:ext uri="{FF2B5EF4-FFF2-40B4-BE49-F238E27FC236}">
                    <a16:creationId xmlns:a16="http://schemas.microsoft.com/office/drawing/2014/main" id="{386613FA-21B3-3DE1-8522-EEA881D163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197065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3C303C-86DF-EE7F-FBEE-AFA924A6C55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x-none"/>
          </a:p>
        </p:txBody>
      </p:sp>
      <p:sp>
        <p:nvSpPr>
          <p:cNvPr id="3" name="Текст 2">
            <a:extLst>
              <a:ext uri="{FF2B5EF4-FFF2-40B4-BE49-F238E27FC236}">
                <a16:creationId xmlns:a16="http://schemas.microsoft.com/office/drawing/2014/main" id="{830AEEAC-43CB-9665-06F4-BD5F98971A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E0A0B47-2B8E-A655-9391-CC3B27D5289E}"/>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5" name="Нижний колонтитул 4">
            <a:extLst>
              <a:ext uri="{FF2B5EF4-FFF2-40B4-BE49-F238E27FC236}">
                <a16:creationId xmlns:a16="http://schemas.microsoft.com/office/drawing/2014/main" id="{6C433B90-87DF-412E-8373-91F28A4BDD66}"/>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E359CD6D-8163-BDD6-E54A-D0A96FF66C08}"/>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7" name="Группа 6">
            <a:extLst>
              <a:ext uri="{FF2B5EF4-FFF2-40B4-BE49-F238E27FC236}">
                <a16:creationId xmlns:a16="http://schemas.microsoft.com/office/drawing/2014/main" id="{2555BF6D-8F9F-64CD-9ABE-1AC68E2E4B9B}"/>
              </a:ext>
            </a:extLst>
          </p:cNvPr>
          <p:cNvGrpSpPr/>
          <p:nvPr/>
        </p:nvGrpSpPr>
        <p:grpSpPr>
          <a:xfrm>
            <a:off x="11415365" y="345416"/>
            <a:ext cx="486908" cy="6519525"/>
            <a:chOff x="11415365" y="345416"/>
            <a:chExt cx="486908" cy="6519525"/>
          </a:xfrm>
        </p:grpSpPr>
        <p:sp>
          <p:nvSpPr>
            <p:cNvPr id="8" name="矩形 15">
              <a:extLst>
                <a:ext uri="{FF2B5EF4-FFF2-40B4-BE49-F238E27FC236}">
                  <a16:creationId xmlns:a16="http://schemas.microsoft.com/office/drawing/2014/main" id="{037F2425-E2EE-23DC-1791-03D9798A0564}"/>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9" name="Группа 8">
              <a:extLst>
                <a:ext uri="{FF2B5EF4-FFF2-40B4-BE49-F238E27FC236}">
                  <a16:creationId xmlns:a16="http://schemas.microsoft.com/office/drawing/2014/main" id="{29A7391F-D8AA-CDC5-7CAD-EBC25F4E1FCC}"/>
                </a:ext>
              </a:extLst>
            </p:cNvPr>
            <p:cNvGrpSpPr/>
            <p:nvPr/>
          </p:nvGrpSpPr>
          <p:grpSpPr>
            <a:xfrm>
              <a:off x="11415365" y="345416"/>
              <a:ext cx="486908" cy="5666763"/>
              <a:chOff x="11415365" y="345416"/>
              <a:chExt cx="486908" cy="5666763"/>
            </a:xfrm>
          </p:grpSpPr>
          <p:pic>
            <p:nvPicPr>
              <p:cNvPr id="10" name="Рисунок 9">
                <a:extLst>
                  <a:ext uri="{FF2B5EF4-FFF2-40B4-BE49-F238E27FC236}">
                    <a16:creationId xmlns:a16="http://schemas.microsoft.com/office/drawing/2014/main" id="{08C401CF-D5CF-50D3-3A5E-1B22375644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1" name="Рисунок 10">
                <a:extLst>
                  <a:ext uri="{FF2B5EF4-FFF2-40B4-BE49-F238E27FC236}">
                    <a16:creationId xmlns:a16="http://schemas.microsoft.com/office/drawing/2014/main" id="{7DFC4D8C-D688-0EF8-6A67-5F483B6A5C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2" name="Рисунок 11">
                <a:extLst>
                  <a:ext uri="{FF2B5EF4-FFF2-40B4-BE49-F238E27FC236}">
                    <a16:creationId xmlns:a16="http://schemas.microsoft.com/office/drawing/2014/main" id="{C26DBBE2-46DC-DD34-239E-5F2F03C386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88435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674831-44ED-18F2-C3D3-6B90362CAF7E}"/>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a16="http://schemas.microsoft.com/office/drawing/2014/main" id="{ECC380F1-7929-A3CA-C622-459C32112D3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Объект 3">
            <a:extLst>
              <a:ext uri="{FF2B5EF4-FFF2-40B4-BE49-F238E27FC236}">
                <a16:creationId xmlns:a16="http://schemas.microsoft.com/office/drawing/2014/main" id="{4DC62825-0C62-14A6-B9F9-4417A1AC665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Дата 4">
            <a:extLst>
              <a:ext uri="{FF2B5EF4-FFF2-40B4-BE49-F238E27FC236}">
                <a16:creationId xmlns:a16="http://schemas.microsoft.com/office/drawing/2014/main" id="{B149E662-C278-0EB9-16D1-A3BAC13C4A08}"/>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6" name="Нижний колонтитул 5">
            <a:extLst>
              <a:ext uri="{FF2B5EF4-FFF2-40B4-BE49-F238E27FC236}">
                <a16:creationId xmlns:a16="http://schemas.microsoft.com/office/drawing/2014/main" id="{C13683FF-BF21-B2EF-9ABB-900726179306}"/>
              </a:ext>
            </a:extLst>
          </p:cNvPr>
          <p:cNvSpPr>
            <a:spLocks noGrp="1"/>
          </p:cNvSpPr>
          <p:nvPr>
            <p:ph type="ftr" sz="quarter" idx="11"/>
          </p:nvPr>
        </p:nvSpPr>
        <p:spPr/>
        <p:txBody>
          <a:bodyPr/>
          <a:lstStyle/>
          <a:p>
            <a:endParaRPr lang="ru-RU" dirty="0"/>
          </a:p>
        </p:txBody>
      </p:sp>
      <p:sp>
        <p:nvSpPr>
          <p:cNvPr id="7" name="Номер слайда 6">
            <a:extLst>
              <a:ext uri="{FF2B5EF4-FFF2-40B4-BE49-F238E27FC236}">
                <a16:creationId xmlns:a16="http://schemas.microsoft.com/office/drawing/2014/main" id="{E83ADF6C-7FCA-FAC8-F829-BB6FECB1332F}"/>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8" name="Группа 7">
            <a:extLst>
              <a:ext uri="{FF2B5EF4-FFF2-40B4-BE49-F238E27FC236}">
                <a16:creationId xmlns:a16="http://schemas.microsoft.com/office/drawing/2014/main" id="{C0D815B6-2C46-780D-F589-B3996F6EB92E}"/>
              </a:ext>
            </a:extLst>
          </p:cNvPr>
          <p:cNvGrpSpPr/>
          <p:nvPr/>
        </p:nvGrpSpPr>
        <p:grpSpPr>
          <a:xfrm>
            <a:off x="11415365" y="345416"/>
            <a:ext cx="486908" cy="6519525"/>
            <a:chOff x="11415365" y="345416"/>
            <a:chExt cx="486908" cy="6519525"/>
          </a:xfrm>
        </p:grpSpPr>
        <p:sp>
          <p:nvSpPr>
            <p:cNvPr id="9" name="矩形 15">
              <a:extLst>
                <a:ext uri="{FF2B5EF4-FFF2-40B4-BE49-F238E27FC236}">
                  <a16:creationId xmlns:a16="http://schemas.microsoft.com/office/drawing/2014/main" id="{7D445793-E424-6CEA-FBCE-EA84BA6211D0}"/>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10" name="Группа 9">
              <a:extLst>
                <a:ext uri="{FF2B5EF4-FFF2-40B4-BE49-F238E27FC236}">
                  <a16:creationId xmlns:a16="http://schemas.microsoft.com/office/drawing/2014/main" id="{76E548CF-F22A-9FC8-83F8-5BD12D650215}"/>
                </a:ext>
              </a:extLst>
            </p:cNvPr>
            <p:cNvGrpSpPr/>
            <p:nvPr/>
          </p:nvGrpSpPr>
          <p:grpSpPr>
            <a:xfrm>
              <a:off x="11415365" y="345416"/>
              <a:ext cx="486908" cy="5666763"/>
              <a:chOff x="11415365" y="345416"/>
              <a:chExt cx="486908" cy="5666763"/>
            </a:xfrm>
          </p:grpSpPr>
          <p:pic>
            <p:nvPicPr>
              <p:cNvPr id="11" name="Рисунок 10">
                <a:extLst>
                  <a:ext uri="{FF2B5EF4-FFF2-40B4-BE49-F238E27FC236}">
                    <a16:creationId xmlns:a16="http://schemas.microsoft.com/office/drawing/2014/main" id="{A67BC4F9-2D3E-D75F-223E-19EFC16854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2" name="Рисунок 11">
                <a:extLst>
                  <a:ext uri="{FF2B5EF4-FFF2-40B4-BE49-F238E27FC236}">
                    <a16:creationId xmlns:a16="http://schemas.microsoft.com/office/drawing/2014/main" id="{CACBB0BE-BB44-C828-56BA-D9D2B61C6D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3" name="Рисунок 12">
                <a:extLst>
                  <a:ext uri="{FF2B5EF4-FFF2-40B4-BE49-F238E27FC236}">
                    <a16:creationId xmlns:a16="http://schemas.microsoft.com/office/drawing/2014/main" id="{55905C6F-62C2-B11A-CEA9-B02F6BE2612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2665704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F8505F-35F7-75A2-8309-6180C87F230C}"/>
              </a:ext>
            </a:extLst>
          </p:cNvPr>
          <p:cNvSpPr>
            <a:spLocks noGrp="1"/>
          </p:cNvSpPr>
          <p:nvPr>
            <p:ph type="title"/>
          </p:nvPr>
        </p:nvSpPr>
        <p:spPr>
          <a:xfrm>
            <a:off x="839788" y="365125"/>
            <a:ext cx="10515600" cy="1325563"/>
          </a:xfrm>
        </p:spPr>
        <p:txBody>
          <a:bodyPr/>
          <a:lstStyle/>
          <a:p>
            <a:r>
              <a:rPr lang="ru-RU"/>
              <a:t>Образец заголовка</a:t>
            </a:r>
            <a:endParaRPr lang="x-none"/>
          </a:p>
        </p:txBody>
      </p:sp>
      <p:sp>
        <p:nvSpPr>
          <p:cNvPr id="3" name="Текст 2">
            <a:extLst>
              <a:ext uri="{FF2B5EF4-FFF2-40B4-BE49-F238E27FC236}">
                <a16:creationId xmlns:a16="http://schemas.microsoft.com/office/drawing/2014/main" id="{CAF03553-7A20-1C88-5D4E-E9297B2A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EF14D4F-7940-BB5F-9561-5E28AAFB66F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Текст 4">
            <a:extLst>
              <a:ext uri="{FF2B5EF4-FFF2-40B4-BE49-F238E27FC236}">
                <a16:creationId xmlns:a16="http://schemas.microsoft.com/office/drawing/2014/main" id="{D2768BE9-4F23-3747-051D-25A8AE1282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6FEE95EC-3685-A701-5F1D-825A0E96A31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7" name="Дата 6">
            <a:extLst>
              <a:ext uri="{FF2B5EF4-FFF2-40B4-BE49-F238E27FC236}">
                <a16:creationId xmlns:a16="http://schemas.microsoft.com/office/drawing/2014/main" id="{619083FA-9F57-E930-F9B7-E9A125E938A6}"/>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8" name="Нижний колонтитул 7">
            <a:extLst>
              <a:ext uri="{FF2B5EF4-FFF2-40B4-BE49-F238E27FC236}">
                <a16:creationId xmlns:a16="http://schemas.microsoft.com/office/drawing/2014/main" id="{78F80CFE-6C85-938C-83DC-FC34A2488354}"/>
              </a:ext>
            </a:extLst>
          </p:cNvPr>
          <p:cNvSpPr>
            <a:spLocks noGrp="1"/>
          </p:cNvSpPr>
          <p:nvPr>
            <p:ph type="ftr" sz="quarter" idx="11"/>
          </p:nvPr>
        </p:nvSpPr>
        <p:spPr/>
        <p:txBody>
          <a:bodyPr/>
          <a:lstStyle/>
          <a:p>
            <a:endParaRPr lang="ru-RU" dirty="0"/>
          </a:p>
        </p:txBody>
      </p:sp>
      <p:sp>
        <p:nvSpPr>
          <p:cNvPr id="9" name="Номер слайда 8">
            <a:extLst>
              <a:ext uri="{FF2B5EF4-FFF2-40B4-BE49-F238E27FC236}">
                <a16:creationId xmlns:a16="http://schemas.microsoft.com/office/drawing/2014/main" id="{9B21967C-FDEA-8C05-9905-BBD0CEE61884}"/>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10" name="Группа 9">
            <a:extLst>
              <a:ext uri="{FF2B5EF4-FFF2-40B4-BE49-F238E27FC236}">
                <a16:creationId xmlns:a16="http://schemas.microsoft.com/office/drawing/2014/main" id="{2C8D28A1-7F85-DA89-3E56-F665B18DD624}"/>
              </a:ext>
            </a:extLst>
          </p:cNvPr>
          <p:cNvGrpSpPr/>
          <p:nvPr/>
        </p:nvGrpSpPr>
        <p:grpSpPr>
          <a:xfrm>
            <a:off x="11415365" y="345416"/>
            <a:ext cx="486908" cy="6519525"/>
            <a:chOff x="11415365" y="345416"/>
            <a:chExt cx="486908" cy="6519525"/>
          </a:xfrm>
        </p:grpSpPr>
        <p:sp>
          <p:nvSpPr>
            <p:cNvPr id="11" name="矩形 15">
              <a:extLst>
                <a:ext uri="{FF2B5EF4-FFF2-40B4-BE49-F238E27FC236}">
                  <a16:creationId xmlns:a16="http://schemas.microsoft.com/office/drawing/2014/main" id="{06E9C164-167F-79A4-FA7F-0E98C15A615B}"/>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12" name="Группа 11">
              <a:extLst>
                <a:ext uri="{FF2B5EF4-FFF2-40B4-BE49-F238E27FC236}">
                  <a16:creationId xmlns:a16="http://schemas.microsoft.com/office/drawing/2014/main" id="{481AFC76-BD9B-06AF-2EDF-1B325A28F8F9}"/>
                </a:ext>
              </a:extLst>
            </p:cNvPr>
            <p:cNvGrpSpPr/>
            <p:nvPr/>
          </p:nvGrpSpPr>
          <p:grpSpPr>
            <a:xfrm>
              <a:off x="11415365" y="345416"/>
              <a:ext cx="486908" cy="5666763"/>
              <a:chOff x="11415365" y="345416"/>
              <a:chExt cx="486908" cy="5666763"/>
            </a:xfrm>
          </p:grpSpPr>
          <p:pic>
            <p:nvPicPr>
              <p:cNvPr id="13" name="Рисунок 12">
                <a:extLst>
                  <a:ext uri="{FF2B5EF4-FFF2-40B4-BE49-F238E27FC236}">
                    <a16:creationId xmlns:a16="http://schemas.microsoft.com/office/drawing/2014/main" id="{936CA6F1-AA8B-BB45-8CFB-12B1BE2809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4" name="Рисунок 13">
                <a:extLst>
                  <a:ext uri="{FF2B5EF4-FFF2-40B4-BE49-F238E27FC236}">
                    <a16:creationId xmlns:a16="http://schemas.microsoft.com/office/drawing/2014/main" id="{57A47D21-E286-F454-5BC0-073DDE508D3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5" name="Рисунок 14">
                <a:extLst>
                  <a:ext uri="{FF2B5EF4-FFF2-40B4-BE49-F238E27FC236}">
                    <a16:creationId xmlns:a16="http://schemas.microsoft.com/office/drawing/2014/main" id="{6A91B471-49FE-188C-2F9E-28DB903452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78523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E985D6-160E-8DFE-0011-FBFFA4126140}"/>
              </a:ext>
            </a:extLst>
          </p:cNvPr>
          <p:cNvSpPr>
            <a:spLocks noGrp="1"/>
          </p:cNvSpPr>
          <p:nvPr>
            <p:ph type="title" hasCustomPrompt="1"/>
          </p:nvPr>
        </p:nvSpPr>
        <p:spPr/>
        <p:txBody>
          <a:bodyPr/>
          <a:lstStyle>
            <a:lvl1pPr>
              <a:defRPr/>
            </a:lvl1pPr>
          </a:lstStyle>
          <a:p>
            <a:r>
              <a:rPr lang="ru-RU" dirty="0" err="1"/>
              <a:t>Дякую</a:t>
            </a:r>
            <a:r>
              <a:rPr lang="ru-RU" dirty="0"/>
              <a:t> за </a:t>
            </a:r>
            <a:r>
              <a:rPr lang="ru-RU" dirty="0" err="1"/>
              <a:t>увагу</a:t>
            </a:r>
            <a:r>
              <a:rPr lang="ru-RU" dirty="0"/>
              <a:t>!</a:t>
            </a:r>
            <a:endParaRPr lang="x-none" dirty="0"/>
          </a:p>
        </p:txBody>
      </p:sp>
      <p:sp>
        <p:nvSpPr>
          <p:cNvPr id="3" name="Дата 2">
            <a:extLst>
              <a:ext uri="{FF2B5EF4-FFF2-40B4-BE49-F238E27FC236}">
                <a16:creationId xmlns:a16="http://schemas.microsoft.com/office/drawing/2014/main" id="{C9F297C2-4954-4946-7443-159F96C6D695}"/>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4" name="Нижний колонтитул 3">
            <a:extLst>
              <a:ext uri="{FF2B5EF4-FFF2-40B4-BE49-F238E27FC236}">
                <a16:creationId xmlns:a16="http://schemas.microsoft.com/office/drawing/2014/main" id="{C0EE7C51-B476-77F5-42EE-4D7310C769E6}"/>
              </a:ext>
            </a:extLst>
          </p:cNvPr>
          <p:cNvSpPr>
            <a:spLocks noGrp="1"/>
          </p:cNvSpPr>
          <p:nvPr>
            <p:ph type="ftr" sz="quarter" idx="11"/>
          </p:nvPr>
        </p:nvSpPr>
        <p:spPr/>
        <p:txBody>
          <a:bodyPr/>
          <a:lstStyle/>
          <a:p>
            <a:endParaRPr lang="ru-RU" dirty="0"/>
          </a:p>
        </p:txBody>
      </p:sp>
      <p:sp>
        <p:nvSpPr>
          <p:cNvPr id="5" name="Номер слайда 4">
            <a:extLst>
              <a:ext uri="{FF2B5EF4-FFF2-40B4-BE49-F238E27FC236}">
                <a16:creationId xmlns:a16="http://schemas.microsoft.com/office/drawing/2014/main" id="{86ACAA2F-645E-420A-3E30-CE5E2407EFB8}"/>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6" name="Группа 5">
            <a:extLst>
              <a:ext uri="{FF2B5EF4-FFF2-40B4-BE49-F238E27FC236}">
                <a16:creationId xmlns:a16="http://schemas.microsoft.com/office/drawing/2014/main" id="{052A48A6-CE9D-36B5-331E-C9FC56C7910E}"/>
              </a:ext>
            </a:extLst>
          </p:cNvPr>
          <p:cNvGrpSpPr/>
          <p:nvPr/>
        </p:nvGrpSpPr>
        <p:grpSpPr>
          <a:xfrm>
            <a:off x="11415365" y="345416"/>
            <a:ext cx="486908" cy="6519525"/>
            <a:chOff x="11415365" y="345416"/>
            <a:chExt cx="486908" cy="6519525"/>
          </a:xfrm>
        </p:grpSpPr>
        <p:sp>
          <p:nvSpPr>
            <p:cNvPr id="7" name="矩形 15">
              <a:extLst>
                <a:ext uri="{FF2B5EF4-FFF2-40B4-BE49-F238E27FC236}">
                  <a16:creationId xmlns:a16="http://schemas.microsoft.com/office/drawing/2014/main" id="{382BEF4E-29A4-147F-DC99-91D27652EC95}"/>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8" name="Группа 7">
              <a:extLst>
                <a:ext uri="{FF2B5EF4-FFF2-40B4-BE49-F238E27FC236}">
                  <a16:creationId xmlns:a16="http://schemas.microsoft.com/office/drawing/2014/main" id="{220F32D0-7F6C-BE91-A65D-441CB9C6A2F9}"/>
                </a:ext>
              </a:extLst>
            </p:cNvPr>
            <p:cNvGrpSpPr/>
            <p:nvPr/>
          </p:nvGrpSpPr>
          <p:grpSpPr>
            <a:xfrm>
              <a:off x="11415365" y="345416"/>
              <a:ext cx="486908" cy="5666763"/>
              <a:chOff x="11415365" y="345416"/>
              <a:chExt cx="486908" cy="5666763"/>
            </a:xfrm>
          </p:grpSpPr>
          <p:pic>
            <p:nvPicPr>
              <p:cNvPr id="9" name="Рисунок 8">
                <a:extLst>
                  <a:ext uri="{FF2B5EF4-FFF2-40B4-BE49-F238E27FC236}">
                    <a16:creationId xmlns:a16="http://schemas.microsoft.com/office/drawing/2014/main" id="{A25FD7F2-DD9C-BC79-C153-4CD0C64E1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0" name="Рисунок 9">
                <a:extLst>
                  <a:ext uri="{FF2B5EF4-FFF2-40B4-BE49-F238E27FC236}">
                    <a16:creationId xmlns:a16="http://schemas.microsoft.com/office/drawing/2014/main" id="{4FC55CDD-FBE6-88CC-5343-6AEB3AC233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1" name="Рисунок 10">
                <a:extLst>
                  <a:ext uri="{FF2B5EF4-FFF2-40B4-BE49-F238E27FC236}">
                    <a16:creationId xmlns:a16="http://schemas.microsoft.com/office/drawing/2014/main" id="{619EFB39-02A6-B648-587A-96A9C8522E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
        <p:nvSpPr>
          <p:cNvPr id="14" name="椭圆 6">
            <a:extLst>
              <a:ext uri="{FF2B5EF4-FFF2-40B4-BE49-F238E27FC236}">
                <a16:creationId xmlns:a16="http://schemas.microsoft.com/office/drawing/2014/main" id="{EAE35690-C8D4-5FE5-6227-01EFE5065A49}"/>
              </a:ext>
            </a:extLst>
          </p:cNvPr>
          <p:cNvSpPr/>
          <p:nvPr/>
        </p:nvSpPr>
        <p:spPr>
          <a:xfrm>
            <a:off x="838200" y="4035793"/>
            <a:ext cx="1277082" cy="1277082"/>
          </a:xfrm>
          <a:prstGeom prst="ellipse">
            <a:avLst/>
          </a:prstGeom>
          <a:noFill/>
          <a:ln w="28575">
            <a:solidFill>
              <a:srgbClr val="FFD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sp>
        <p:nvSpPr>
          <p:cNvPr id="15" name="Freeform 103">
            <a:extLst>
              <a:ext uri="{FF2B5EF4-FFF2-40B4-BE49-F238E27FC236}">
                <a16:creationId xmlns:a16="http://schemas.microsoft.com/office/drawing/2014/main" id="{52ECF9EE-ACE3-3976-4C90-A7C6DAB08AC0}"/>
              </a:ext>
            </a:extLst>
          </p:cNvPr>
          <p:cNvSpPr>
            <a:spLocks noEditPoints="1"/>
          </p:cNvSpPr>
          <p:nvPr/>
        </p:nvSpPr>
        <p:spPr bwMode="auto">
          <a:xfrm>
            <a:off x="1296348" y="4378224"/>
            <a:ext cx="356343" cy="524723"/>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rgbClr val="FFD966"/>
          </a:solidFill>
          <a:ln w="9525">
            <a:noFill/>
            <a:round/>
          </a:ln>
        </p:spPr>
        <p:txBody>
          <a:bodyPr vert="horz" wrap="square" lIns="128580" tIns="64290" rIns="128580" bIns="64290" numCol="1" anchor="t" anchorCtr="0" compatLnSpc="1"/>
          <a:lstStyle/>
          <a:p>
            <a:pPr fontAlgn="base">
              <a:lnSpc>
                <a:spcPct val="120000"/>
              </a:lnSpc>
              <a:spcBef>
                <a:spcPct val="0"/>
              </a:spcBef>
              <a:spcAft>
                <a:spcPct val="0"/>
              </a:spcAft>
              <a:defRPr/>
            </a:pPr>
            <a:endParaRPr lang="en-US" sz="800" kern="0" dirty="0">
              <a:solidFill>
                <a:prstClr val="black"/>
              </a:solidFill>
              <a:latin typeface="字魂58号-创中黑" panose="00000500000000000000" pitchFamily="2" charset="-122"/>
              <a:ea typeface="字魂58号-创中黑" panose="00000500000000000000" pitchFamily="2" charset="-122"/>
              <a:sym typeface="Arial" panose="020B0604020202020204" pitchFamily="34" charset="0"/>
            </a:endParaRPr>
          </a:p>
        </p:txBody>
      </p:sp>
      <p:sp>
        <p:nvSpPr>
          <p:cNvPr id="16" name="椭圆 5">
            <a:extLst>
              <a:ext uri="{FF2B5EF4-FFF2-40B4-BE49-F238E27FC236}">
                <a16:creationId xmlns:a16="http://schemas.microsoft.com/office/drawing/2014/main" id="{04354F5D-F78F-677C-0B56-96D6F938C5D6}"/>
              </a:ext>
            </a:extLst>
          </p:cNvPr>
          <p:cNvSpPr/>
          <p:nvPr/>
        </p:nvSpPr>
        <p:spPr>
          <a:xfrm>
            <a:off x="838200" y="2551725"/>
            <a:ext cx="1277082" cy="1277082"/>
          </a:xfrm>
          <a:prstGeom prst="ellipse">
            <a:avLst/>
          </a:prstGeom>
          <a:noFill/>
          <a:ln w="28575">
            <a:solidFill>
              <a:srgbClr val="FFD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sp>
        <p:nvSpPr>
          <p:cNvPr id="17" name="Freeform 5">
            <a:extLst>
              <a:ext uri="{FF2B5EF4-FFF2-40B4-BE49-F238E27FC236}">
                <a16:creationId xmlns:a16="http://schemas.microsoft.com/office/drawing/2014/main" id="{5E0DD927-E41C-5435-8F44-A6333CDB0D3D}"/>
              </a:ext>
            </a:extLst>
          </p:cNvPr>
          <p:cNvSpPr>
            <a:spLocks noEditPoints="1"/>
          </p:cNvSpPr>
          <p:nvPr/>
        </p:nvSpPr>
        <p:spPr bwMode="auto">
          <a:xfrm>
            <a:off x="1250922" y="2934438"/>
            <a:ext cx="497749" cy="497749"/>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rgbClr val="FFD966"/>
          </a:solidFill>
          <a:ln w="9525">
            <a:noFill/>
            <a:round/>
          </a:ln>
        </p:spPr>
        <p:txBody>
          <a:bodyPr vert="horz" wrap="square" lIns="128580" tIns="64290" rIns="128580" bIns="64290" numCol="1" anchor="t" anchorCtr="0" compatLnSpc="1"/>
          <a:lstStyle/>
          <a:p>
            <a:pPr fontAlgn="base">
              <a:lnSpc>
                <a:spcPct val="120000"/>
              </a:lnSpc>
              <a:spcBef>
                <a:spcPct val="0"/>
              </a:spcBef>
              <a:spcAft>
                <a:spcPct val="0"/>
              </a:spcAft>
              <a:defRPr/>
            </a:pPr>
            <a:endParaRPr lang="en-US" sz="800" kern="0" dirty="0">
              <a:solidFill>
                <a:prstClr val="black"/>
              </a:solidFill>
              <a:latin typeface="字魂58号-创中黑" panose="00000500000000000000" pitchFamily="2" charset="-122"/>
              <a:ea typeface="字魂58号-创中黑" panose="00000500000000000000" pitchFamily="2" charset="-122"/>
              <a:sym typeface="Arial" panose="020B0604020202020204" pitchFamily="34" charset="0"/>
            </a:endParaRPr>
          </a:p>
        </p:txBody>
      </p:sp>
      <p:sp>
        <p:nvSpPr>
          <p:cNvPr id="18" name="TextBox 17">
            <a:extLst>
              <a:ext uri="{FF2B5EF4-FFF2-40B4-BE49-F238E27FC236}">
                <a16:creationId xmlns:a16="http://schemas.microsoft.com/office/drawing/2014/main" id="{B6CC7904-4CF2-6C4C-B803-B509E6BD0541}"/>
              </a:ext>
            </a:extLst>
          </p:cNvPr>
          <p:cNvSpPr txBox="1"/>
          <p:nvPr/>
        </p:nvSpPr>
        <p:spPr>
          <a:xfrm>
            <a:off x="2318165" y="2551725"/>
            <a:ext cx="2964772" cy="1200329"/>
          </a:xfrm>
          <a:prstGeom prst="rect">
            <a:avLst/>
          </a:prstGeom>
          <a:noFill/>
        </p:spPr>
        <p:txBody>
          <a:bodyPr wrap="square" rtlCol="0">
            <a:spAutoFit/>
          </a:bodyPr>
          <a:lstStyle/>
          <a:p>
            <a:r>
              <a:rPr lang="uk-UA" sz="2400" dirty="0"/>
              <a:t>Наші продукти:</a:t>
            </a:r>
          </a:p>
          <a:p>
            <a:r>
              <a:rPr lang="en-US" sz="2400" dirty="0">
                <a:solidFill>
                  <a:srgbClr val="FFC000"/>
                </a:solidFill>
                <a:hlinkClick r:id="rId3">
                  <a:extLst>
                    <a:ext uri="{A12FA001-AC4F-418D-AE19-62706E023703}">
                      <ahyp:hlinkClr xmlns:ahyp="http://schemas.microsoft.com/office/drawing/2018/hyperlinkcolor" val="tx"/>
                    </a:ext>
                  </a:extLst>
                </a:hlinkClick>
              </a:rPr>
              <a:t>esop.expertus.com.ua</a:t>
            </a:r>
            <a:endParaRPr lang="uk-UA" sz="2400" dirty="0">
              <a:solidFill>
                <a:srgbClr val="FFC000"/>
              </a:solidFill>
            </a:endParaRPr>
          </a:p>
          <a:p>
            <a:r>
              <a:rPr lang="en-US" sz="2400" dirty="0">
                <a:solidFill>
                  <a:srgbClr val="FFC000"/>
                </a:solidFill>
                <a:hlinkClick r:id="rId4">
                  <a:extLst>
                    <a:ext uri="{A12FA001-AC4F-418D-AE19-62706E023703}">
                      <ahyp:hlinkClr xmlns:ahyp="http://schemas.microsoft.com/office/drawing/2018/hyperlinkcolor" val="tx"/>
                    </a:ext>
                  </a:extLst>
                </a:hlinkClick>
              </a:rPr>
              <a:t>op.expertus.com.ua</a:t>
            </a:r>
            <a:endParaRPr lang="x-none" sz="2400" dirty="0">
              <a:solidFill>
                <a:srgbClr val="FFC000"/>
              </a:solidFill>
            </a:endParaRPr>
          </a:p>
        </p:txBody>
      </p:sp>
      <p:sp>
        <p:nvSpPr>
          <p:cNvPr id="19" name="TextBox 18">
            <a:extLst>
              <a:ext uri="{FF2B5EF4-FFF2-40B4-BE49-F238E27FC236}">
                <a16:creationId xmlns:a16="http://schemas.microsoft.com/office/drawing/2014/main" id="{50B5EE6F-B6AE-3E28-FD10-7D2A16BE6BFF}"/>
              </a:ext>
            </a:extLst>
          </p:cNvPr>
          <p:cNvSpPr txBox="1"/>
          <p:nvPr/>
        </p:nvSpPr>
        <p:spPr>
          <a:xfrm>
            <a:off x="2318165" y="4031740"/>
            <a:ext cx="4193777" cy="1200329"/>
          </a:xfrm>
          <a:prstGeom prst="rect">
            <a:avLst/>
          </a:prstGeom>
          <a:noFill/>
        </p:spPr>
        <p:txBody>
          <a:bodyPr wrap="none" rtlCol="0">
            <a:spAutoFit/>
          </a:bodyPr>
          <a:lstStyle/>
          <a:p>
            <a:r>
              <a:rPr lang="uk-UA" sz="2400" dirty="0"/>
              <a:t>З питань передплати:</a:t>
            </a:r>
          </a:p>
          <a:p>
            <a:r>
              <a:rPr lang="en-US" sz="2400" dirty="0">
                <a:solidFill>
                  <a:srgbClr val="FFC000"/>
                </a:solidFill>
                <a:hlinkClick r:id="rId5">
                  <a:extLst>
                    <a:ext uri="{A12FA001-AC4F-418D-AE19-62706E023703}">
                      <ahyp:hlinkClr xmlns:ahyp="http://schemas.microsoft.com/office/drawing/2018/hyperlinkcolor" val="tx"/>
                    </a:ext>
                  </a:extLst>
                </a:hlinkClick>
              </a:rPr>
              <a:t>shop.expertus.com.ua</a:t>
            </a:r>
            <a:r>
              <a:rPr lang="uk-UA" sz="2400" dirty="0">
                <a:solidFill>
                  <a:srgbClr val="FFC000"/>
                </a:solidFill>
              </a:rPr>
              <a:t> </a:t>
            </a:r>
            <a:br>
              <a:rPr lang="uk-UA" sz="2400" dirty="0">
                <a:solidFill>
                  <a:srgbClr val="FFC000"/>
                </a:solidFill>
              </a:rPr>
            </a:br>
            <a:r>
              <a:rPr lang="uk-UA" sz="2400" dirty="0">
                <a:solidFill>
                  <a:schemeClr val="tx1"/>
                </a:solidFill>
              </a:rPr>
              <a:t>або за номером </a:t>
            </a:r>
            <a:r>
              <a:rPr lang="uk-UA" sz="2400" dirty="0">
                <a:solidFill>
                  <a:srgbClr val="FFC000"/>
                </a:solidFill>
              </a:rPr>
              <a:t>0 800 21 23 12</a:t>
            </a:r>
            <a:endParaRPr lang="x-none" sz="2400" dirty="0">
              <a:solidFill>
                <a:srgbClr val="FFC000"/>
              </a:solidFill>
            </a:endParaRPr>
          </a:p>
        </p:txBody>
      </p:sp>
    </p:spTree>
    <p:extLst>
      <p:ext uri="{BB962C8B-B14F-4D97-AF65-F5344CB8AC3E}">
        <p14:creationId xmlns:p14="http://schemas.microsoft.com/office/powerpoint/2010/main" val="185748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F4EC850A-2DEC-B7B7-438B-62B179EE0200}"/>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3" name="Нижний колонтитул 2">
            <a:extLst>
              <a:ext uri="{FF2B5EF4-FFF2-40B4-BE49-F238E27FC236}">
                <a16:creationId xmlns:a16="http://schemas.microsoft.com/office/drawing/2014/main" id="{FAB36A26-A1CD-C89D-D14F-027D9B5CD11E}"/>
              </a:ext>
            </a:extLst>
          </p:cNvPr>
          <p:cNvSpPr>
            <a:spLocks noGrp="1"/>
          </p:cNvSpPr>
          <p:nvPr>
            <p:ph type="ftr" sz="quarter" idx="11"/>
          </p:nvPr>
        </p:nvSpPr>
        <p:spPr/>
        <p:txBody>
          <a:bodyPr/>
          <a:lstStyle/>
          <a:p>
            <a:endParaRPr lang="ru-RU" dirty="0"/>
          </a:p>
        </p:txBody>
      </p:sp>
      <p:sp>
        <p:nvSpPr>
          <p:cNvPr id="4" name="Номер слайда 3">
            <a:extLst>
              <a:ext uri="{FF2B5EF4-FFF2-40B4-BE49-F238E27FC236}">
                <a16:creationId xmlns:a16="http://schemas.microsoft.com/office/drawing/2014/main" id="{E5344184-0512-8242-0A89-E20D9E4AFFF0}"/>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5" name="Группа 4">
            <a:extLst>
              <a:ext uri="{FF2B5EF4-FFF2-40B4-BE49-F238E27FC236}">
                <a16:creationId xmlns:a16="http://schemas.microsoft.com/office/drawing/2014/main" id="{2D7075C2-267E-2BDC-010A-71980A33B67E}"/>
              </a:ext>
            </a:extLst>
          </p:cNvPr>
          <p:cNvGrpSpPr/>
          <p:nvPr/>
        </p:nvGrpSpPr>
        <p:grpSpPr>
          <a:xfrm>
            <a:off x="11415365" y="345416"/>
            <a:ext cx="486908" cy="6519525"/>
            <a:chOff x="11415365" y="345416"/>
            <a:chExt cx="486908" cy="6519525"/>
          </a:xfrm>
        </p:grpSpPr>
        <p:sp>
          <p:nvSpPr>
            <p:cNvPr id="6" name="矩形 15">
              <a:extLst>
                <a:ext uri="{FF2B5EF4-FFF2-40B4-BE49-F238E27FC236}">
                  <a16:creationId xmlns:a16="http://schemas.microsoft.com/office/drawing/2014/main" id="{6249F34A-CE51-4A7A-BCC9-ED3BC6BEC98D}"/>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7" name="Группа 6">
              <a:extLst>
                <a:ext uri="{FF2B5EF4-FFF2-40B4-BE49-F238E27FC236}">
                  <a16:creationId xmlns:a16="http://schemas.microsoft.com/office/drawing/2014/main" id="{C3865065-87E5-D330-2FC4-54277251A9C5}"/>
                </a:ext>
              </a:extLst>
            </p:cNvPr>
            <p:cNvGrpSpPr/>
            <p:nvPr/>
          </p:nvGrpSpPr>
          <p:grpSpPr>
            <a:xfrm>
              <a:off x="11415365" y="345416"/>
              <a:ext cx="486908" cy="5666763"/>
              <a:chOff x="11415365" y="345416"/>
              <a:chExt cx="486908" cy="5666763"/>
            </a:xfrm>
          </p:grpSpPr>
          <p:pic>
            <p:nvPicPr>
              <p:cNvPr id="8" name="Рисунок 7">
                <a:extLst>
                  <a:ext uri="{FF2B5EF4-FFF2-40B4-BE49-F238E27FC236}">
                    <a16:creationId xmlns:a16="http://schemas.microsoft.com/office/drawing/2014/main" id="{F4431F8F-D42D-6E4F-7211-A5A7A1AA03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9" name="Рисунок 8">
                <a:extLst>
                  <a:ext uri="{FF2B5EF4-FFF2-40B4-BE49-F238E27FC236}">
                    <a16:creationId xmlns:a16="http://schemas.microsoft.com/office/drawing/2014/main" id="{2E5E4693-124B-8547-BAB1-B1098EB26E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0" name="Рисунок 9">
                <a:extLst>
                  <a:ext uri="{FF2B5EF4-FFF2-40B4-BE49-F238E27FC236}">
                    <a16:creationId xmlns:a16="http://schemas.microsoft.com/office/drawing/2014/main" id="{610D6782-017D-6CB8-12CB-E75A51532A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271235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EC8F6A-F200-25C6-262A-E7CB8ABD815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Объект 2">
            <a:extLst>
              <a:ext uri="{FF2B5EF4-FFF2-40B4-BE49-F238E27FC236}">
                <a16:creationId xmlns:a16="http://schemas.microsoft.com/office/drawing/2014/main" id="{639770C1-807A-5E10-748D-C0FA575361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Текст 3">
            <a:extLst>
              <a:ext uri="{FF2B5EF4-FFF2-40B4-BE49-F238E27FC236}">
                <a16:creationId xmlns:a16="http://schemas.microsoft.com/office/drawing/2014/main" id="{2DA8B826-B677-F0E0-3FA8-F14971B83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78B8C0F-70E9-EDF3-3DD3-229FB7B3C675}"/>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6" name="Нижний колонтитул 5">
            <a:extLst>
              <a:ext uri="{FF2B5EF4-FFF2-40B4-BE49-F238E27FC236}">
                <a16:creationId xmlns:a16="http://schemas.microsoft.com/office/drawing/2014/main" id="{6F70C2B1-54B4-EED0-97FE-5A3CF079C38D}"/>
              </a:ext>
            </a:extLst>
          </p:cNvPr>
          <p:cNvSpPr>
            <a:spLocks noGrp="1"/>
          </p:cNvSpPr>
          <p:nvPr>
            <p:ph type="ftr" sz="quarter" idx="11"/>
          </p:nvPr>
        </p:nvSpPr>
        <p:spPr/>
        <p:txBody>
          <a:bodyPr/>
          <a:lstStyle/>
          <a:p>
            <a:endParaRPr lang="ru-RU" dirty="0"/>
          </a:p>
        </p:txBody>
      </p:sp>
      <p:sp>
        <p:nvSpPr>
          <p:cNvPr id="7" name="Номер слайда 6">
            <a:extLst>
              <a:ext uri="{FF2B5EF4-FFF2-40B4-BE49-F238E27FC236}">
                <a16:creationId xmlns:a16="http://schemas.microsoft.com/office/drawing/2014/main" id="{9F7225FE-F29D-21D6-2C92-C25C929835D4}"/>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8" name="Группа 7">
            <a:extLst>
              <a:ext uri="{FF2B5EF4-FFF2-40B4-BE49-F238E27FC236}">
                <a16:creationId xmlns:a16="http://schemas.microsoft.com/office/drawing/2014/main" id="{BF54C291-8AC5-520E-E259-F8383023080D}"/>
              </a:ext>
            </a:extLst>
          </p:cNvPr>
          <p:cNvGrpSpPr/>
          <p:nvPr/>
        </p:nvGrpSpPr>
        <p:grpSpPr>
          <a:xfrm>
            <a:off x="11415365" y="345416"/>
            <a:ext cx="486908" cy="6519525"/>
            <a:chOff x="11415365" y="345416"/>
            <a:chExt cx="486908" cy="6519525"/>
          </a:xfrm>
        </p:grpSpPr>
        <p:sp>
          <p:nvSpPr>
            <p:cNvPr id="9" name="矩形 15">
              <a:extLst>
                <a:ext uri="{FF2B5EF4-FFF2-40B4-BE49-F238E27FC236}">
                  <a16:creationId xmlns:a16="http://schemas.microsoft.com/office/drawing/2014/main" id="{6B823445-E2DD-F884-1B22-2289E7838CB6}"/>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10" name="Группа 9">
              <a:extLst>
                <a:ext uri="{FF2B5EF4-FFF2-40B4-BE49-F238E27FC236}">
                  <a16:creationId xmlns:a16="http://schemas.microsoft.com/office/drawing/2014/main" id="{56C377C6-9257-260F-D1AE-68589D6A18ED}"/>
                </a:ext>
              </a:extLst>
            </p:cNvPr>
            <p:cNvGrpSpPr/>
            <p:nvPr/>
          </p:nvGrpSpPr>
          <p:grpSpPr>
            <a:xfrm>
              <a:off x="11415365" y="345416"/>
              <a:ext cx="486908" cy="5666763"/>
              <a:chOff x="11415365" y="345416"/>
              <a:chExt cx="486908" cy="5666763"/>
            </a:xfrm>
          </p:grpSpPr>
          <p:pic>
            <p:nvPicPr>
              <p:cNvPr id="11" name="Рисунок 10">
                <a:extLst>
                  <a:ext uri="{FF2B5EF4-FFF2-40B4-BE49-F238E27FC236}">
                    <a16:creationId xmlns:a16="http://schemas.microsoft.com/office/drawing/2014/main" id="{B601945C-ABA4-D35C-92EF-81F20298C0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2" name="Рисунок 11">
                <a:extLst>
                  <a:ext uri="{FF2B5EF4-FFF2-40B4-BE49-F238E27FC236}">
                    <a16:creationId xmlns:a16="http://schemas.microsoft.com/office/drawing/2014/main" id="{D137733F-3825-003A-ED47-66261F2530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3" name="Рисунок 12">
                <a:extLst>
                  <a:ext uri="{FF2B5EF4-FFF2-40B4-BE49-F238E27FC236}">
                    <a16:creationId xmlns:a16="http://schemas.microsoft.com/office/drawing/2014/main" id="{A98BB82B-F0A9-5FB8-F9FE-E3C4E962DF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725975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E83BA9-4778-313D-2D2B-ECD50C23CFA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Рисунок 2">
            <a:extLst>
              <a:ext uri="{FF2B5EF4-FFF2-40B4-BE49-F238E27FC236}">
                <a16:creationId xmlns:a16="http://schemas.microsoft.com/office/drawing/2014/main" id="{1262570B-FA59-402E-B8DB-C03CBF21BD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x-none"/>
          </a:p>
        </p:txBody>
      </p:sp>
      <p:sp>
        <p:nvSpPr>
          <p:cNvPr id="4" name="Текст 3">
            <a:extLst>
              <a:ext uri="{FF2B5EF4-FFF2-40B4-BE49-F238E27FC236}">
                <a16:creationId xmlns:a16="http://schemas.microsoft.com/office/drawing/2014/main" id="{702B41DE-4193-DF8F-F7A1-F004DECD45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25A8335-E93D-7988-0019-3D24B8D6AB25}"/>
              </a:ext>
            </a:extLst>
          </p:cNvPr>
          <p:cNvSpPr>
            <a:spLocks noGrp="1"/>
          </p:cNvSpPr>
          <p:nvPr>
            <p:ph type="dt" sz="half" idx="10"/>
          </p:nvPr>
        </p:nvSpPr>
        <p:spPr/>
        <p:txBody>
          <a:bodyPr/>
          <a:lstStyle/>
          <a:p>
            <a:fld id="{EB74A816-0B01-4E6F-9B3A-E98F2875495E}" type="datetimeFigureOut">
              <a:rPr lang="ru-RU" smtClean="0"/>
              <a:t>10.03.2023</a:t>
            </a:fld>
            <a:endParaRPr lang="ru-RU" dirty="0"/>
          </a:p>
        </p:txBody>
      </p:sp>
      <p:sp>
        <p:nvSpPr>
          <p:cNvPr id="6" name="Нижний колонтитул 5">
            <a:extLst>
              <a:ext uri="{FF2B5EF4-FFF2-40B4-BE49-F238E27FC236}">
                <a16:creationId xmlns:a16="http://schemas.microsoft.com/office/drawing/2014/main" id="{81A3E7F5-A78C-1D85-0002-3DA1DF5A1816}"/>
              </a:ext>
            </a:extLst>
          </p:cNvPr>
          <p:cNvSpPr>
            <a:spLocks noGrp="1"/>
          </p:cNvSpPr>
          <p:nvPr>
            <p:ph type="ftr" sz="quarter" idx="11"/>
          </p:nvPr>
        </p:nvSpPr>
        <p:spPr/>
        <p:txBody>
          <a:bodyPr/>
          <a:lstStyle/>
          <a:p>
            <a:endParaRPr lang="ru-RU" dirty="0"/>
          </a:p>
        </p:txBody>
      </p:sp>
      <p:sp>
        <p:nvSpPr>
          <p:cNvPr id="7" name="Номер слайда 6">
            <a:extLst>
              <a:ext uri="{FF2B5EF4-FFF2-40B4-BE49-F238E27FC236}">
                <a16:creationId xmlns:a16="http://schemas.microsoft.com/office/drawing/2014/main" id="{CD87EF28-68E2-B046-EF91-D19F70D61687}"/>
              </a:ext>
            </a:extLst>
          </p:cNvPr>
          <p:cNvSpPr>
            <a:spLocks noGrp="1"/>
          </p:cNvSpPr>
          <p:nvPr>
            <p:ph type="sldNum" sz="quarter" idx="12"/>
          </p:nvPr>
        </p:nvSpPr>
        <p:spPr/>
        <p:txBody>
          <a:bodyPr/>
          <a:lstStyle/>
          <a:p>
            <a:fld id="{71E30FD5-9876-4256-A0CA-36503AA1141E}" type="slidenum">
              <a:rPr lang="ru-RU" smtClean="0"/>
              <a:t>‹#›</a:t>
            </a:fld>
            <a:endParaRPr lang="ru-RU" dirty="0"/>
          </a:p>
        </p:txBody>
      </p:sp>
      <p:grpSp>
        <p:nvGrpSpPr>
          <p:cNvPr id="8" name="Группа 7">
            <a:extLst>
              <a:ext uri="{FF2B5EF4-FFF2-40B4-BE49-F238E27FC236}">
                <a16:creationId xmlns:a16="http://schemas.microsoft.com/office/drawing/2014/main" id="{73FE535B-C237-59A3-2C73-D8D3C7DDBE57}"/>
              </a:ext>
            </a:extLst>
          </p:cNvPr>
          <p:cNvGrpSpPr/>
          <p:nvPr/>
        </p:nvGrpSpPr>
        <p:grpSpPr>
          <a:xfrm>
            <a:off x="11415365" y="345416"/>
            <a:ext cx="486908" cy="6519525"/>
            <a:chOff x="11415365" y="345416"/>
            <a:chExt cx="486908" cy="6519525"/>
          </a:xfrm>
        </p:grpSpPr>
        <p:sp>
          <p:nvSpPr>
            <p:cNvPr id="9" name="矩形 15">
              <a:extLst>
                <a:ext uri="{FF2B5EF4-FFF2-40B4-BE49-F238E27FC236}">
                  <a16:creationId xmlns:a16="http://schemas.microsoft.com/office/drawing/2014/main" id="{4122F1B3-BFD4-52ED-4288-AA351403FC7F}"/>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10" name="Группа 9">
              <a:extLst>
                <a:ext uri="{FF2B5EF4-FFF2-40B4-BE49-F238E27FC236}">
                  <a16:creationId xmlns:a16="http://schemas.microsoft.com/office/drawing/2014/main" id="{D9B46706-8514-4590-DD41-99123B0ED40D}"/>
                </a:ext>
              </a:extLst>
            </p:cNvPr>
            <p:cNvGrpSpPr/>
            <p:nvPr/>
          </p:nvGrpSpPr>
          <p:grpSpPr>
            <a:xfrm>
              <a:off x="11415365" y="345416"/>
              <a:ext cx="486908" cy="5666763"/>
              <a:chOff x="11415365" y="345416"/>
              <a:chExt cx="486908" cy="5666763"/>
            </a:xfrm>
          </p:grpSpPr>
          <p:pic>
            <p:nvPicPr>
              <p:cNvPr id="11" name="Рисунок 10">
                <a:extLst>
                  <a:ext uri="{FF2B5EF4-FFF2-40B4-BE49-F238E27FC236}">
                    <a16:creationId xmlns:a16="http://schemas.microsoft.com/office/drawing/2014/main" id="{DB7F0CB2-07FD-B97C-7389-2582CCA49A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2" name="Рисунок 11">
                <a:extLst>
                  <a:ext uri="{FF2B5EF4-FFF2-40B4-BE49-F238E27FC236}">
                    <a16:creationId xmlns:a16="http://schemas.microsoft.com/office/drawing/2014/main" id="{3F0917FD-249B-D1FE-3696-9924255D93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3" name="Рисунок 12">
                <a:extLst>
                  <a:ext uri="{FF2B5EF4-FFF2-40B4-BE49-F238E27FC236}">
                    <a16:creationId xmlns:a16="http://schemas.microsoft.com/office/drawing/2014/main" id="{C6FCE7C1-175B-7BFB-713E-DD64440C0B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2004095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BD3172-A220-A8D4-7150-28B6212B0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dirty="0"/>
              <a:t>Образец заголовка</a:t>
            </a:r>
            <a:endParaRPr lang="x-none" dirty="0"/>
          </a:p>
        </p:txBody>
      </p:sp>
      <p:sp>
        <p:nvSpPr>
          <p:cNvPr id="3" name="Текст 2">
            <a:extLst>
              <a:ext uri="{FF2B5EF4-FFF2-40B4-BE49-F238E27FC236}">
                <a16:creationId xmlns:a16="http://schemas.microsoft.com/office/drawing/2014/main" id="{8CE2FB56-7809-E055-0F0D-BC29BF9D7CA4}"/>
              </a:ext>
            </a:extLst>
          </p:cNvPr>
          <p:cNvSpPr>
            <a:spLocks noGrp="1"/>
          </p:cNvSpPr>
          <p:nvPr>
            <p:ph type="body" idx="1"/>
          </p:nvPr>
        </p:nvSpPr>
        <p:spPr>
          <a:xfrm>
            <a:off x="465221" y="1781664"/>
            <a:ext cx="10515600" cy="4351338"/>
          </a:xfrm>
          <a:prstGeom prst="rect">
            <a:avLst/>
          </a:prstGeom>
        </p:spPr>
        <p:txBody>
          <a:bodyPr vert="horz" lIns="91440" tIns="45720" rIns="91440" bIns="45720" rtlCol="0">
            <a:normAutofit/>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x-none" dirty="0"/>
          </a:p>
        </p:txBody>
      </p:sp>
      <p:sp>
        <p:nvSpPr>
          <p:cNvPr id="4" name="Дата 3">
            <a:extLst>
              <a:ext uri="{FF2B5EF4-FFF2-40B4-BE49-F238E27FC236}">
                <a16:creationId xmlns:a16="http://schemas.microsoft.com/office/drawing/2014/main" id="{861D1DEB-5852-FCA8-C98B-9740FA14E1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74A816-0B01-4E6F-9B3A-E98F2875495E}" type="datetimeFigureOut">
              <a:rPr lang="ru-RU" smtClean="0"/>
              <a:t>10.03.2023</a:t>
            </a:fld>
            <a:endParaRPr lang="ru-RU" dirty="0"/>
          </a:p>
        </p:txBody>
      </p:sp>
      <p:sp>
        <p:nvSpPr>
          <p:cNvPr id="5" name="Нижний колонтитул 4">
            <a:extLst>
              <a:ext uri="{FF2B5EF4-FFF2-40B4-BE49-F238E27FC236}">
                <a16:creationId xmlns:a16="http://schemas.microsoft.com/office/drawing/2014/main" id="{75E0F1DC-0550-DF3D-86FC-B949291512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a:extLst>
              <a:ext uri="{FF2B5EF4-FFF2-40B4-BE49-F238E27FC236}">
                <a16:creationId xmlns:a16="http://schemas.microsoft.com/office/drawing/2014/main" id="{644481CC-1816-00CB-C384-8C61A56BEC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30FD5-9876-4256-A0CA-36503AA1141E}" type="slidenum">
              <a:rPr lang="ru-RU" smtClean="0"/>
              <a:t>‹#›</a:t>
            </a:fld>
            <a:endParaRPr lang="ru-RU" dirty="0"/>
          </a:p>
        </p:txBody>
      </p:sp>
      <p:grpSp>
        <p:nvGrpSpPr>
          <p:cNvPr id="7" name="Группа 6">
            <a:extLst>
              <a:ext uri="{FF2B5EF4-FFF2-40B4-BE49-F238E27FC236}">
                <a16:creationId xmlns:a16="http://schemas.microsoft.com/office/drawing/2014/main" id="{1C29407C-2931-54D4-2182-118F1CC93E24}"/>
              </a:ext>
            </a:extLst>
          </p:cNvPr>
          <p:cNvGrpSpPr/>
          <p:nvPr/>
        </p:nvGrpSpPr>
        <p:grpSpPr>
          <a:xfrm>
            <a:off x="11415365" y="345416"/>
            <a:ext cx="486908" cy="6519525"/>
            <a:chOff x="11415365" y="345416"/>
            <a:chExt cx="486908" cy="6519525"/>
          </a:xfrm>
        </p:grpSpPr>
        <p:sp>
          <p:nvSpPr>
            <p:cNvPr id="8" name="矩形 15">
              <a:extLst>
                <a:ext uri="{FF2B5EF4-FFF2-40B4-BE49-F238E27FC236}">
                  <a16:creationId xmlns:a16="http://schemas.microsoft.com/office/drawing/2014/main" id="{A3FBFF67-C33D-CE2A-DF6D-C2E080A65981}"/>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9" name="Группа 8">
              <a:extLst>
                <a:ext uri="{FF2B5EF4-FFF2-40B4-BE49-F238E27FC236}">
                  <a16:creationId xmlns:a16="http://schemas.microsoft.com/office/drawing/2014/main" id="{28883282-5230-C98C-55AC-B9D462425156}"/>
                </a:ext>
              </a:extLst>
            </p:cNvPr>
            <p:cNvGrpSpPr/>
            <p:nvPr/>
          </p:nvGrpSpPr>
          <p:grpSpPr>
            <a:xfrm>
              <a:off x="11415365" y="345416"/>
              <a:ext cx="486908" cy="5666763"/>
              <a:chOff x="11415365" y="345416"/>
              <a:chExt cx="486908" cy="5666763"/>
            </a:xfrm>
          </p:grpSpPr>
          <p:pic>
            <p:nvPicPr>
              <p:cNvPr id="10" name="Рисунок 9">
                <a:extLst>
                  <a:ext uri="{FF2B5EF4-FFF2-40B4-BE49-F238E27FC236}">
                    <a16:creationId xmlns:a16="http://schemas.microsoft.com/office/drawing/2014/main" id="{DF1B456F-5164-ED39-4C60-A439B8B041C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1" name="Рисунок 10">
                <a:extLst>
                  <a:ext uri="{FF2B5EF4-FFF2-40B4-BE49-F238E27FC236}">
                    <a16:creationId xmlns:a16="http://schemas.microsoft.com/office/drawing/2014/main" id="{9587FB60-976B-8818-09E8-DDA618DDB06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2" name="Рисунок 11">
                <a:extLst>
                  <a:ext uri="{FF2B5EF4-FFF2-40B4-BE49-F238E27FC236}">
                    <a16:creationId xmlns:a16="http://schemas.microsoft.com/office/drawing/2014/main" id="{40C002FF-94C8-122A-BEAD-009F5A939EC6}"/>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
        <p:nvSpPr>
          <p:cNvPr id="14" name="椭圆 4">
            <a:extLst>
              <a:ext uri="{FF2B5EF4-FFF2-40B4-BE49-F238E27FC236}">
                <a16:creationId xmlns:a16="http://schemas.microsoft.com/office/drawing/2014/main" id="{B8E21622-EEA1-6E4F-FE47-668E9F55811C}"/>
              </a:ext>
            </a:extLst>
          </p:cNvPr>
          <p:cNvSpPr/>
          <p:nvPr/>
        </p:nvSpPr>
        <p:spPr>
          <a:xfrm>
            <a:off x="465221" y="345416"/>
            <a:ext cx="465221" cy="465221"/>
          </a:xfrm>
          <a:prstGeom prst="ellipse">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字魂58号-创中黑" panose="00000500000000000000" pitchFamily="2" charset="-122"/>
              <a:ea typeface="字魂58号-创中黑" panose="00000500000000000000" pitchFamily="2" charset="-122"/>
            </a:endParaRPr>
          </a:p>
        </p:txBody>
      </p:sp>
    </p:spTree>
    <p:extLst>
      <p:ext uri="{BB962C8B-B14F-4D97-AF65-F5344CB8AC3E}">
        <p14:creationId xmlns:p14="http://schemas.microsoft.com/office/powerpoint/2010/main" val="1079281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360000" indent="-228600" algn="l" defTabSz="914400" rtl="0" eaLnBrk="1" latinLnBrk="0" hangingPunct="1">
        <a:lnSpc>
          <a:spcPct val="90000"/>
        </a:lnSpc>
        <a:spcBef>
          <a:spcPts val="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28774" y="2762250"/>
            <a:ext cx="9039225" cy="1950427"/>
          </a:xfrm>
        </p:spPr>
        <p:txBody>
          <a:bodyPr>
            <a:normAutofit fontScale="90000"/>
          </a:bodyPr>
          <a:lstStyle/>
          <a:p>
            <a:br>
              <a:rPr lang="uk-UA" b="1" dirty="0"/>
            </a:br>
            <a:br>
              <a:rPr lang="uk-UA" b="1" dirty="0"/>
            </a:br>
            <a:br>
              <a:rPr lang="uk-UA" sz="2400" b="1" dirty="0"/>
            </a:br>
            <a:endParaRPr lang="ru-RU" sz="2400" b="1" dirty="0"/>
          </a:p>
        </p:txBody>
      </p:sp>
      <p:sp>
        <p:nvSpPr>
          <p:cNvPr id="3" name="Подзаголовок 2"/>
          <p:cNvSpPr>
            <a:spLocks noGrp="1"/>
          </p:cNvSpPr>
          <p:nvPr>
            <p:ph type="subTitle" idx="1"/>
          </p:nvPr>
        </p:nvSpPr>
        <p:spPr>
          <a:xfrm>
            <a:off x="1698594" y="1357995"/>
            <a:ext cx="8969405" cy="2317360"/>
          </a:xfrm>
        </p:spPr>
        <p:txBody>
          <a:bodyPr>
            <a:noAutofit/>
          </a:bodyPr>
          <a:lstStyle/>
          <a:p>
            <a:pPr>
              <a:lnSpc>
                <a:spcPct val="100000"/>
              </a:lnSpc>
            </a:pPr>
            <a:endParaRPr lang="ru-RU" sz="500" b="1" i="0" dirty="0">
              <a:solidFill>
                <a:srgbClr val="FF0000"/>
              </a:solidFill>
              <a:effectLst/>
              <a:latin typeface="Roboto" panose="02000000000000000000" pitchFamily="2" charset="0"/>
            </a:endParaRPr>
          </a:p>
          <a:p>
            <a:pPr>
              <a:lnSpc>
                <a:spcPct val="100000"/>
              </a:lnSpc>
              <a:spcBef>
                <a:spcPts val="0"/>
              </a:spcBef>
            </a:pPr>
            <a:endParaRPr lang="ru-RU" sz="800" b="1" i="0" dirty="0">
              <a:solidFill>
                <a:srgbClr val="FF0000"/>
              </a:solidFill>
              <a:effectLst/>
            </a:endParaRPr>
          </a:p>
          <a:p>
            <a:pPr algn="l">
              <a:lnSpc>
                <a:spcPct val="100000"/>
              </a:lnSpc>
              <a:spcBef>
                <a:spcPts val="0"/>
              </a:spcBef>
            </a:pPr>
            <a:r>
              <a:rPr lang="ru-RU" sz="4000" b="1" i="0" dirty="0">
                <a:effectLst/>
              </a:rPr>
              <a:t>Як </a:t>
            </a:r>
            <a:r>
              <a:rPr lang="ru-RU" sz="4000" b="1" i="0" dirty="0" err="1">
                <a:effectLst/>
              </a:rPr>
              <a:t>ефективно</a:t>
            </a:r>
            <a:r>
              <a:rPr lang="ru-RU" sz="4000" b="1" i="0" dirty="0">
                <a:effectLst/>
              </a:rPr>
              <a:t> </a:t>
            </a:r>
            <a:r>
              <a:rPr lang="ru-RU" sz="4000" b="1" i="0" dirty="0" err="1">
                <a:effectLst/>
              </a:rPr>
              <a:t>використовувати</a:t>
            </a:r>
            <a:r>
              <a:rPr lang="ru-RU" sz="4000" b="1" i="0" dirty="0">
                <a:effectLst/>
              </a:rPr>
              <a:t> </a:t>
            </a:r>
            <a:r>
              <a:rPr lang="ru-RU" sz="4000" b="1" i="0" dirty="0" err="1">
                <a:effectLst/>
              </a:rPr>
              <a:t>вогнегасники</a:t>
            </a:r>
            <a:r>
              <a:rPr lang="ru-RU" sz="4000" b="1" i="0" dirty="0">
                <a:effectLst/>
              </a:rPr>
              <a:t> та </a:t>
            </a:r>
            <a:r>
              <a:rPr lang="ru-RU" sz="4000" b="1" i="0" dirty="0" err="1">
                <a:effectLst/>
              </a:rPr>
              <a:t>інші</a:t>
            </a:r>
            <a:r>
              <a:rPr lang="ru-RU" sz="4000" b="1" i="0" dirty="0">
                <a:effectLst/>
              </a:rPr>
              <a:t> </a:t>
            </a:r>
            <a:r>
              <a:rPr lang="ru-RU" sz="4000" b="1" i="0" dirty="0" err="1">
                <a:effectLst/>
              </a:rPr>
              <a:t>первинні</a:t>
            </a:r>
            <a:r>
              <a:rPr lang="ru-RU" sz="4000" b="1" i="0" dirty="0">
                <a:effectLst/>
              </a:rPr>
              <a:t> </a:t>
            </a:r>
            <a:r>
              <a:rPr lang="ru-RU" sz="4000" b="1" i="0" dirty="0" err="1">
                <a:effectLst/>
              </a:rPr>
              <a:t>засоби</a:t>
            </a:r>
            <a:r>
              <a:rPr lang="ru-RU" sz="4000" b="1" i="0" dirty="0">
                <a:effectLst/>
              </a:rPr>
              <a:t> </a:t>
            </a:r>
            <a:r>
              <a:rPr lang="ru-RU" sz="4000" b="1" i="0" dirty="0" err="1">
                <a:effectLst/>
              </a:rPr>
              <a:t>пожежогасіння</a:t>
            </a:r>
            <a:endParaRPr lang="ru-RU" sz="4000" b="1" i="0" dirty="0">
              <a:effectLst/>
            </a:endParaRPr>
          </a:p>
          <a:p>
            <a:pPr>
              <a:lnSpc>
                <a:spcPct val="100000"/>
              </a:lnSpc>
              <a:spcBef>
                <a:spcPts val="0"/>
              </a:spcBef>
            </a:pPr>
            <a:endParaRPr lang="ru-RU" sz="4000" b="1" i="0" dirty="0">
              <a:solidFill>
                <a:srgbClr val="FF0000"/>
              </a:solidFill>
              <a:effectLst/>
            </a:endParaRPr>
          </a:p>
          <a:p>
            <a:pPr>
              <a:lnSpc>
                <a:spcPct val="100000"/>
              </a:lnSpc>
              <a:spcBef>
                <a:spcPts val="0"/>
              </a:spcBef>
            </a:pPr>
            <a:endParaRPr lang="uk-UA" sz="4000" b="1" dirty="0">
              <a:solidFill>
                <a:srgbClr val="FF0000"/>
              </a:solidFill>
            </a:endParaRPr>
          </a:p>
          <a:p>
            <a:pPr>
              <a:lnSpc>
                <a:spcPct val="100000"/>
              </a:lnSpc>
            </a:pPr>
            <a:r>
              <a:rPr lang="uk-UA" sz="4000" b="1" dirty="0">
                <a:solidFill>
                  <a:srgbClr val="FF0000"/>
                </a:solidFill>
              </a:rPr>
              <a:t> </a:t>
            </a:r>
          </a:p>
          <a:p>
            <a:pPr>
              <a:lnSpc>
                <a:spcPct val="100000"/>
              </a:lnSpc>
            </a:pPr>
            <a:endParaRPr lang="uk-UA" sz="4000" b="1" dirty="0">
              <a:solidFill>
                <a:srgbClr val="FF0000"/>
              </a:solidFill>
            </a:endParaRPr>
          </a:p>
          <a:p>
            <a:pPr>
              <a:lnSpc>
                <a:spcPct val="100000"/>
              </a:lnSpc>
            </a:pPr>
            <a:endParaRPr lang="uk-UA" sz="700" b="1" dirty="0">
              <a:solidFill>
                <a:srgbClr val="FF0000"/>
              </a:solidFill>
            </a:endParaRPr>
          </a:p>
          <a:p>
            <a:pPr>
              <a:lnSpc>
                <a:spcPct val="100000"/>
              </a:lnSpc>
            </a:pPr>
            <a:endParaRPr lang="uk-UA" sz="700" b="1" dirty="0">
              <a:solidFill>
                <a:srgbClr val="FF0000"/>
              </a:solidFill>
            </a:endParaRPr>
          </a:p>
          <a:p>
            <a:pPr>
              <a:lnSpc>
                <a:spcPct val="100000"/>
              </a:lnSpc>
            </a:pPr>
            <a:endParaRPr lang="ru-RU" sz="400" b="1" dirty="0"/>
          </a:p>
        </p:txBody>
      </p:sp>
      <p:sp>
        <p:nvSpPr>
          <p:cNvPr id="9" name="TextBox 8">
            <a:extLst>
              <a:ext uri="{FF2B5EF4-FFF2-40B4-BE49-F238E27FC236}">
                <a16:creationId xmlns:a16="http://schemas.microsoft.com/office/drawing/2014/main" id="{0E1757C7-9B54-CCC5-C31E-BDA2298A5F84}"/>
              </a:ext>
            </a:extLst>
          </p:cNvPr>
          <p:cNvSpPr txBox="1"/>
          <p:nvPr/>
        </p:nvSpPr>
        <p:spPr>
          <a:xfrm>
            <a:off x="1698594" y="3675355"/>
            <a:ext cx="8472627" cy="1015663"/>
          </a:xfrm>
          <a:prstGeom prst="rect">
            <a:avLst/>
          </a:prstGeom>
          <a:noFill/>
        </p:spPr>
        <p:txBody>
          <a:bodyPr wrap="square" rtlCol="0">
            <a:spAutoFit/>
          </a:bodyPr>
          <a:lstStyle/>
          <a:p>
            <a:pPr marL="0" marR="0" lvl="0" indent="0" algn="l" defTabSz="914400" rtl="0" eaLnBrk="1" fontAlgn="auto" latinLnBrk="0" hangingPunct="1">
              <a:lnSpc>
                <a:spcPct val="100000"/>
              </a:lnSpc>
              <a:spcAft>
                <a:spcPts val="0"/>
              </a:spcAft>
              <a:buClr>
                <a:srgbClr val="9BAFB5"/>
              </a:buClr>
              <a:buSzTx/>
              <a:buFont typeface="Arial" panose="020B0604020202020204" pitchFamily="34" charset="0"/>
              <a:buNone/>
              <a:tabLst/>
              <a:defRPr/>
            </a:pPr>
            <a:endParaRPr kumimoji="0" lang="uk-UA" sz="2000" i="0" u="none" strike="noStrike" kern="1200" cap="none" spc="0" normalizeH="0" baseline="0" noProof="0" dirty="0">
              <a:ln>
                <a:noFill/>
              </a:ln>
              <a:effectLst/>
              <a:uLnTx/>
              <a:uFillTx/>
              <a:ea typeface="+mn-lt"/>
              <a:cs typeface="+mn-lt"/>
            </a:endParaRPr>
          </a:p>
          <a:p>
            <a:pPr marL="0" marR="0" lvl="0" indent="0" algn="l" defTabSz="914400" rtl="0" eaLnBrk="1" fontAlgn="auto" latinLnBrk="0" hangingPunct="1">
              <a:lnSpc>
                <a:spcPct val="100000"/>
              </a:lnSpc>
              <a:spcAft>
                <a:spcPts val="0"/>
              </a:spcAft>
              <a:buClr>
                <a:srgbClr val="9BAFB5"/>
              </a:buClr>
              <a:buSzTx/>
              <a:buFont typeface="Arial" panose="020B0604020202020204" pitchFamily="34" charset="0"/>
              <a:buNone/>
              <a:tabLst/>
              <a:defRPr/>
            </a:pPr>
            <a:r>
              <a:rPr kumimoji="0" lang="en-US" sz="2000" i="0" u="none" strike="noStrike" kern="1200" cap="none" spc="0" normalizeH="0" baseline="0" noProof="0" dirty="0" err="1">
                <a:ln>
                  <a:noFill/>
                </a:ln>
                <a:effectLst/>
                <a:uLnTx/>
                <a:uFillTx/>
                <a:ea typeface="+mn-lt"/>
                <a:cs typeface="+mn-lt"/>
              </a:rPr>
              <a:t>Лектор</a:t>
            </a:r>
            <a:r>
              <a:rPr kumimoji="0" lang="en-US" sz="2000" i="0" u="none" strike="noStrike" kern="1200" cap="none" spc="0" normalizeH="0" baseline="0" noProof="0" dirty="0">
                <a:ln>
                  <a:noFill/>
                </a:ln>
                <a:effectLst/>
                <a:uLnTx/>
                <a:uFillTx/>
                <a:ea typeface="+mn-lt"/>
                <a:cs typeface="+mn-lt"/>
              </a:rPr>
              <a:t> </a:t>
            </a:r>
            <a:endParaRPr kumimoji="0" lang="uk-UA" sz="2000" i="0" u="none" strike="noStrike" kern="1200" cap="none" spc="0" normalizeH="0" baseline="0" noProof="0" dirty="0">
              <a:ln>
                <a:noFill/>
              </a:ln>
              <a:effectLst/>
              <a:uLnTx/>
              <a:uFillTx/>
              <a:ea typeface="+mn-lt"/>
              <a:cs typeface="+mn-lt"/>
            </a:endParaRPr>
          </a:p>
          <a:p>
            <a:pPr marL="0" marR="0" lvl="0" indent="0" algn="l" defTabSz="914400" rtl="0" eaLnBrk="1" fontAlgn="auto" latinLnBrk="0" hangingPunct="1">
              <a:lnSpc>
                <a:spcPct val="100000"/>
              </a:lnSpc>
              <a:spcAft>
                <a:spcPts val="0"/>
              </a:spcAft>
              <a:buClr>
                <a:srgbClr val="9BAFB5"/>
              </a:buClr>
              <a:buSzTx/>
              <a:buFont typeface="Arial" panose="020B0604020202020204" pitchFamily="34" charset="0"/>
              <a:buNone/>
              <a:tabLst/>
              <a:defRPr/>
            </a:pPr>
            <a:r>
              <a:rPr kumimoji="0" lang="en-US" sz="2000" i="0" u="none" strike="noStrike" kern="1200" cap="none" spc="0" normalizeH="0" baseline="0" noProof="0" dirty="0" err="1">
                <a:ln>
                  <a:noFill/>
                </a:ln>
                <a:effectLst/>
                <a:uLnTx/>
                <a:uFillTx/>
                <a:ea typeface="+mn-lt"/>
                <a:cs typeface="+mn-lt"/>
              </a:rPr>
              <a:t>Анатолій</a:t>
            </a:r>
            <a:r>
              <a:rPr kumimoji="0" lang="en-US" sz="2000" i="0" u="none" strike="noStrike" kern="1200" cap="none" spc="0" normalizeH="0" baseline="0" noProof="0" dirty="0">
                <a:ln>
                  <a:noFill/>
                </a:ln>
                <a:effectLst/>
                <a:uLnTx/>
                <a:uFillTx/>
                <a:ea typeface="+mn-lt"/>
                <a:cs typeface="+mn-lt"/>
              </a:rPr>
              <a:t> Р</a:t>
            </a:r>
            <a:r>
              <a:rPr kumimoji="0" lang="uk-UA" sz="2000" i="0" u="none" strike="noStrike" kern="1200" cap="none" spc="0" normalizeH="0" baseline="0" noProof="0" dirty="0" err="1">
                <a:ln>
                  <a:noFill/>
                </a:ln>
                <a:effectLst/>
                <a:uLnTx/>
                <a:uFillTx/>
                <a:ea typeface="+mn-lt"/>
                <a:cs typeface="+mn-lt"/>
              </a:rPr>
              <a:t>ожков</a:t>
            </a:r>
            <a:r>
              <a:rPr kumimoji="0" lang="en-US" sz="2000" i="0" u="none" strike="noStrike" kern="1200" cap="none" spc="0" normalizeH="0" baseline="0" noProof="0" dirty="0">
                <a:ln>
                  <a:noFill/>
                </a:ln>
                <a:effectLst/>
                <a:uLnTx/>
                <a:uFillTx/>
                <a:ea typeface="+mn-lt"/>
                <a:cs typeface="+mn-lt"/>
              </a:rPr>
              <a:t>, </a:t>
            </a:r>
            <a:r>
              <a:rPr kumimoji="0" lang="en-US" sz="2000" i="0" u="none" strike="noStrike" kern="1200" cap="none" spc="0" normalizeH="0" baseline="0" noProof="0" dirty="0" err="1">
                <a:ln>
                  <a:noFill/>
                </a:ln>
                <a:effectLst/>
                <a:uLnTx/>
                <a:uFillTx/>
                <a:ea typeface="+mn-lt"/>
                <a:cs typeface="+mn-lt"/>
              </a:rPr>
              <a:t>експерт</a:t>
            </a:r>
            <a:r>
              <a:rPr kumimoji="0" lang="en-US" sz="2000" i="0" u="none" strike="noStrike" kern="1200" cap="none" spc="0" normalizeH="0" baseline="0" noProof="0" dirty="0">
                <a:ln>
                  <a:noFill/>
                </a:ln>
                <a:effectLst/>
                <a:uLnTx/>
                <a:uFillTx/>
                <a:ea typeface="+mn-lt"/>
                <a:cs typeface="+mn-lt"/>
              </a:rPr>
              <a:t> з </a:t>
            </a:r>
            <a:r>
              <a:rPr kumimoji="0" lang="en-US" sz="2000" i="0" u="none" strike="noStrike" kern="1200" cap="none" spc="0" normalizeH="0" baseline="0" noProof="0" dirty="0" err="1">
                <a:ln>
                  <a:noFill/>
                </a:ln>
                <a:effectLst/>
                <a:uLnTx/>
                <a:uFillTx/>
                <a:ea typeface="+mn-lt"/>
                <a:cs typeface="+mn-lt"/>
              </a:rPr>
              <a:t>питань</a:t>
            </a:r>
            <a:r>
              <a:rPr kumimoji="0" lang="en-US" sz="2000" i="0" u="none" strike="noStrike" kern="1200" cap="none" spc="0" normalizeH="0" baseline="0" noProof="0" dirty="0">
                <a:ln>
                  <a:noFill/>
                </a:ln>
                <a:effectLst/>
                <a:uLnTx/>
                <a:uFillTx/>
                <a:ea typeface="+mn-lt"/>
                <a:cs typeface="+mn-lt"/>
              </a:rPr>
              <a:t> </a:t>
            </a:r>
            <a:r>
              <a:rPr kumimoji="0" lang="en-US" sz="2000" i="0" u="none" strike="noStrike" kern="1200" cap="none" spc="0" normalizeH="0" baseline="0" noProof="0" dirty="0" err="1">
                <a:ln>
                  <a:noFill/>
                </a:ln>
                <a:effectLst/>
                <a:uLnTx/>
                <a:uFillTx/>
                <a:ea typeface="+mn-lt"/>
                <a:cs typeface="+mn-lt"/>
              </a:rPr>
              <a:t>пожежної</a:t>
            </a:r>
            <a:r>
              <a:rPr kumimoji="0" lang="en-US" sz="2000" i="0" u="none" strike="noStrike" kern="1200" cap="none" spc="0" normalizeH="0" baseline="0" noProof="0" dirty="0">
                <a:ln>
                  <a:noFill/>
                </a:ln>
                <a:effectLst/>
                <a:uLnTx/>
                <a:uFillTx/>
                <a:ea typeface="+mn-lt"/>
                <a:cs typeface="+mn-lt"/>
              </a:rPr>
              <a:t> </a:t>
            </a:r>
            <a:r>
              <a:rPr kumimoji="0" lang="en-US" sz="2000" i="0" u="none" strike="noStrike" kern="1200" cap="none" spc="0" normalizeH="0" baseline="0" noProof="0" dirty="0" err="1">
                <a:ln>
                  <a:noFill/>
                </a:ln>
                <a:effectLst/>
                <a:uLnTx/>
                <a:uFillTx/>
                <a:ea typeface="+mn-lt"/>
                <a:cs typeface="+mn-lt"/>
              </a:rPr>
              <a:t>та</a:t>
            </a:r>
            <a:r>
              <a:rPr kumimoji="0" lang="en-US" sz="2000" i="0" u="none" strike="noStrike" kern="1200" cap="none" spc="0" normalizeH="0" baseline="0" noProof="0" dirty="0">
                <a:ln>
                  <a:noFill/>
                </a:ln>
                <a:effectLst/>
                <a:uLnTx/>
                <a:uFillTx/>
                <a:ea typeface="+mn-lt"/>
                <a:cs typeface="+mn-lt"/>
              </a:rPr>
              <a:t> </a:t>
            </a:r>
            <a:r>
              <a:rPr kumimoji="0" lang="en-US" sz="2000" i="0" u="none" strike="noStrike" kern="1200" cap="none" spc="0" normalizeH="0" baseline="0" noProof="0" dirty="0" err="1">
                <a:ln>
                  <a:noFill/>
                </a:ln>
                <a:effectLst/>
                <a:uLnTx/>
                <a:uFillTx/>
                <a:ea typeface="+mn-lt"/>
                <a:cs typeface="+mn-lt"/>
              </a:rPr>
              <a:t>техногенної</a:t>
            </a:r>
            <a:r>
              <a:rPr kumimoji="0" lang="uk-UA" sz="2000" i="0" u="none" strike="noStrike" kern="1200" cap="none" spc="0" normalizeH="0" baseline="0" noProof="0" dirty="0">
                <a:ln>
                  <a:noFill/>
                </a:ln>
                <a:effectLst/>
                <a:uLnTx/>
                <a:uFillTx/>
                <a:ea typeface="+mn-lt"/>
                <a:cs typeface="+mn-lt"/>
              </a:rPr>
              <a:t> </a:t>
            </a:r>
            <a:r>
              <a:rPr kumimoji="0" lang="en-US" sz="2000" i="0" u="none" strike="noStrike" kern="1200" cap="none" spc="0" normalizeH="0" baseline="0" noProof="0" dirty="0" err="1">
                <a:ln>
                  <a:noFill/>
                </a:ln>
                <a:effectLst/>
                <a:uLnTx/>
                <a:uFillTx/>
                <a:ea typeface="+mn-lt"/>
                <a:cs typeface="+mn-lt"/>
              </a:rPr>
              <a:t>безпеки</a:t>
            </a:r>
            <a:endParaRPr kumimoji="0" lang="en-US" sz="2000" i="0" u="none" strike="noStrike" kern="1200" cap="none" spc="0" normalizeH="0" baseline="0" noProof="0" dirty="0">
              <a:ln>
                <a:noFill/>
              </a:ln>
              <a:effectLst/>
              <a:uLnTx/>
              <a:uFillTx/>
              <a:ea typeface="+mn-lt"/>
              <a:cs typeface="+mn-lt"/>
            </a:endParaRPr>
          </a:p>
        </p:txBody>
      </p:sp>
    </p:spTree>
    <p:extLst>
      <p:ext uri="{BB962C8B-B14F-4D97-AF65-F5344CB8AC3E}">
        <p14:creationId xmlns:p14="http://schemas.microsoft.com/office/powerpoint/2010/main" val="342958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42D2AF-7F07-F790-343B-9B846859A37D}"/>
              </a:ext>
            </a:extLst>
          </p:cNvPr>
          <p:cNvSpPr>
            <a:spLocks noGrp="1"/>
          </p:cNvSpPr>
          <p:nvPr>
            <p:ph type="title"/>
          </p:nvPr>
        </p:nvSpPr>
        <p:spPr/>
        <p:txBody>
          <a:bodyPr/>
          <a:lstStyle/>
          <a:p>
            <a:r>
              <a:rPr lang="uk-UA" sz="4400" dirty="0">
                <a:latin typeface="+mn-lt"/>
                <a:ea typeface="Calibri" panose="020F0502020204030204" pitchFamily="34" charset="0"/>
              </a:rPr>
              <a:t>Вибір типу та визначення </a:t>
            </a:r>
            <a:br>
              <a:rPr lang="uk-UA" sz="4400" dirty="0">
                <a:latin typeface="+mn-lt"/>
                <a:ea typeface="Calibri" panose="020F0502020204030204" pitchFamily="34" charset="0"/>
              </a:rPr>
            </a:br>
            <a:r>
              <a:rPr lang="uk-UA" sz="4400" dirty="0">
                <a:latin typeface="+mn-lt"/>
                <a:ea typeface="Calibri" panose="020F0502020204030204" pitchFamily="34" charset="0"/>
              </a:rPr>
              <a:t>необхідної кількості вогнегасників </a:t>
            </a:r>
            <a:endParaRPr lang="ru-UA" dirty="0"/>
          </a:p>
        </p:txBody>
      </p:sp>
      <p:sp>
        <p:nvSpPr>
          <p:cNvPr id="3" name="Объект 2">
            <a:extLst>
              <a:ext uri="{FF2B5EF4-FFF2-40B4-BE49-F238E27FC236}">
                <a16:creationId xmlns:a16="http://schemas.microsoft.com/office/drawing/2014/main" id="{79A8DCB3-3FFA-8460-0CD6-32C35F34D2BD}"/>
              </a:ext>
            </a:extLst>
          </p:cNvPr>
          <p:cNvSpPr>
            <a:spLocks noGrp="1"/>
          </p:cNvSpPr>
          <p:nvPr>
            <p:ph idx="1"/>
          </p:nvPr>
        </p:nvSpPr>
        <p:spPr/>
        <p:txBody>
          <a:bodyPr/>
          <a:lstStyle/>
          <a:p>
            <a:pPr marL="0" lvl="0" indent="0" algn="just">
              <a:lnSpc>
                <a:spcPct val="100000"/>
              </a:lnSpc>
              <a:spcBef>
                <a:spcPts val="0"/>
              </a:spcBef>
              <a:buNone/>
            </a:pPr>
            <a:r>
              <a:rPr lang="ru-RU" dirty="0">
                <a:latin typeface="Calibri" panose="020F0502020204030204" pitchFamily="34" charset="0"/>
                <a:ea typeface="Calibri" panose="020F0502020204030204" pitchFamily="34" charset="0"/>
                <a:cs typeface="Times New Roman" panose="02020603050405020304" pitchFamily="18" charset="0"/>
              </a:rPr>
              <a:t> </a:t>
            </a:r>
            <a:r>
              <a:rPr lang="uk-UA" sz="2800" dirty="0">
                <a:ea typeface="Calibri" panose="020F0502020204030204" pitchFamily="34" charset="0"/>
                <a:cs typeface="Times New Roman" panose="02020603050405020304" pitchFamily="18" charset="0"/>
              </a:rPr>
              <a:t>Будинки і приміщення різного призначення мають бути оснащені переносними або пересувними вогнегасниками відповідно до </a:t>
            </a:r>
            <a:r>
              <a:rPr lang="uk-UA" sz="2800" dirty="0">
                <a:solidFill>
                  <a:prstClr val="black"/>
                </a:solidFill>
                <a:cs typeface="Times New Roman" panose="02020603050405020304" pitchFamily="18" charset="0"/>
              </a:rPr>
              <a:t>Правил експлуатації та типових норм </a:t>
            </a:r>
            <a:r>
              <a:rPr lang="uk-UA" sz="2800" dirty="0" err="1">
                <a:solidFill>
                  <a:prstClr val="black"/>
                </a:solidFill>
                <a:cs typeface="Times New Roman" panose="02020603050405020304" pitchFamily="18" charset="0"/>
              </a:rPr>
              <a:t>палежності</a:t>
            </a:r>
            <a:r>
              <a:rPr lang="uk-UA" sz="2800" dirty="0">
                <a:solidFill>
                  <a:prstClr val="black"/>
                </a:solidFill>
                <a:cs typeface="Times New Roman" panose="02020603050405020304" pitchFamily="18" charset="0"/>
              </a:rPr>
              <a:t> вогнегасників, затверджених наказом МВС України від 15.01.2018 №25  </a:t>
            </a:r>
          </a:p>
          <a:p>
            <a:pPr marL="0" indent="0">
              <a:buNone/>
            </a:pPr>
            <a:endParaRPr lang="uk-UA" sz="2800" dirty="0"/>
          </a:p>
          <a:p>
            <a:pPr marL="0" indent="0" algn="just">
              <a:buNone/>
            </a:pPr>
            <a:r>
              <a:rPr lang="uk-UA" sz="2800" dirty="0">
                <a:ea typeface="Calibri" panose="020F0502020204030204" pitchFamily="34" charset="0"/>
              </a:rPr>
              <a:t>    Необхідну кількість вогнегасників визначають окремо для кожного поверху та приміщення об’єкту. Вибір типу та необхідної кількості вогнегасників проводять згідно з нормами належності, наведеними у відповідних таблицях зазначених Правил.</a:t>
            </a:r>
          </a:p>
          <a:p>
            <a:endParaRPr lang="ru-UA" dirty="0"/>
          </a:p>
        </p:txBody>
      </p:sp>
    </p:spTree>
    <p:extLst>
      <p:ext uri="{BB962C8B-B14F-4D97-AF65-F5344CB8AC3E}">
        <p14:creationId xmlns:p14="http://schemas.microsoft.com/office/powerpoint/2010/main" val="140726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981CC1-ED5A-C291-B327-27681404D536}"/>
              </a:ext>
            </a:extLst>
          </p:cNvPr>
          <p:cNvSpPr>
            <a:spLocks noGrp="1"/>
          </p:cNvSpPr>
          <p:nvPr>
            <p:ph type="title"/>
          </p:nvPr>
        </p:nvSpPr>
        <p:spPr/>
        <p:txBody>
          <a:bodyPr/>
          <a:lstStyle/>
          <a:p>
            <a:r>
              <a:rPr lang="uk-UA" sz="4400" dirty="0">
                <a:latin typeface="+mn-lt"/>
                <a:ea typeface="Calibri" panose="020F0502020204030204" pitchFamily="34" charset="0"/>
              </a:rPr>
              <a:t>Вибір типу та визначення необхідної кількості вогнегасників</a:t>
            </a:r>
            <a:endParaRPr lang="ru-UA" dirty="0"/>
          </a:p>
        </p:txBody>
      </p:sp>
      <p:sp>
        <p:nvSpPr>
          <p:cNvPr id="3" name="Объект 2">
            <a:extLst>
              <a:ext uri="{FF2B5EF4-FFF2-40B4-BE49-F238E27FC236}">
                <a16:creationId xmlns:a16="http://schemas.microsoft.com/office/drawing/2014/main" id="{065DD6D6-0E06-CFB0-37EC-84C5BB3EF056}"/>
              </a:ext>
            </a:extLst>
          </p:cNvPr>
          <p:cNvSpPr>
            <a:spLocks noGrp="1"/>
          </p:cNvSpPr>
          <p:nvPr>
            <p:ph idx="1"/>
          </p:nvPr>
        </p:nvSpPr>
        <p:spPr>
          <a:xfrm>
            <a:off x="495300" y="1786304"/>
            <a:ext cx="10515600" cy="4889704"/>
          </a:xfrm>
        </p:spPr>
        <p:txBody>
          <a:bodyPr>
            <a:normAutofit fontScale="85000" lnSpcReduction="20000"/>
          </a:bodyPr>
          <a:lstStyle/>
          <a:p>
            <a:pPr marL="0" indent="0" algn="just">
              <a:lnSpc>
                <a:spcPct val="115000"/>
              </a:lnSpc>
              <a:spcAft>
                <a:spcPts val="1000"/>
              </a:spcAft>
              <a:buNone/>
            </a:pPr>
            <a:r>
              <a:rPr lang="uk-UA" dirty="0">
                <a:ea typeface="Calibri" panose="020F0502020204030204" pitchFamily="34" charset="0"/>
                <a:cs typeface="Times New Roman" panose="02020603050405020304" pitchFamily="18" charset="0"/>
              </a:rPr>
              <a:t>Будівлі адміністративного та побутового призначення, громадські будівлі, у тому числі підприємства торгівлі, на кожному поверсі повинні мати не менше двох переносних (порошкових, </a:t>
            </a:r>
            <a:r>
              <a:rPr lang="uk-UA" dirty="0" err="1">
                <a:ea typeface="Calibri" panose="020F0502020204030204" pitchFamily="34" charset="0"/>
                <a:cs typeface="Times New Roman" panose="02020603050405020304" pitchFamily="18" charset="0"/>
              </a:rPr>
              <a:t>водопінних</a:t>
            </a:r>
            <a:r>
              <a:rPr lang="uk-UA" dirty="0">
                <a:ea typeface="Calibri" panose="020F0502020204030204" pitchFamily="34" charset="0"/>
                <a:cs typeface="Times New Roman" panose="02020603050405020304" pitchFamily="18" charset="0"/>
              </a:rPr>
              <a:t> або водяних) вогнегасників із масою заряду вогнегасної речовини 5 кг і більше, а в разі площі поверху більше 100 </a:t>
            </a:r>
            <a:r>
              <a:rPr lang="uk-UA" dirty="0" err="1">
                <a:ea typeface="Calibri" panose="020F0502020204030204" pitchFamily="34" charset="0"/>
                <a:cs typeface="Times New Roman" panose="02020603050405020304" pitchFamily="18" charset="0"/>
              </a:rPr>
              <a:t>кв</a:t>
            </a:r>
            <a:r>
              <a:rPr lang="uk-UA" dirty="0">
                <a:ea typeface="Calibri" panose="020F0502020204030204" pitchFamily="34" charset="0"/>
                <a:cs typeface="Times New Roman" panose="02020603050405020304" pitchFamily="18" charset="0"/>
              </a:rPr>
              <a:t>. м кількість вогнегасників приймаються з розрахунку 1 кг вогнегасної речовини на кожні 10 </a:t>
            </a:r>
            <a:r>
              <a:rPr lang="uk-UA" dirty="0" err="1">
                <a:ea typeface="Calibri" panose="020F0502020204030204" pitchFamily="34" charset="0"/>
                <a:cs typeface="Times New Roman" panose="02020603050405020304" pitchFamily="18" charset="0"/>
              </a:rPr>
              <a:t>кв</a:t>
            </a:r>
            <a:r>
              <a:rPr lang="uk-UA" dirty="0">
                <a:ea typeface="Calibri" panose="020F0502020204030204" pitchFamily="34" charset="0"/>
                <a:cs typeface="Times New Roman" panose="02020603050405020304" pitchFamily="18" charset="0"/>
              </a:rPr>
              <a:t>. м площі підлоги.</a:t>
            </a:r>
          </a:p>
          <a:p>
            <a:pPr marL="0" indent="0" algn="just">
              <a:lnSpc>
                <a:spcPct val="115000"/>
              </a:lnSpc>
              <a:spcAft>
                <a:spcPts val="1000"/>
              </a:spcAft>
              <a:buNone/>
            </a:pPr>
            <a:r>
              <a:rPr lang="uk-UA" dirty="0">
                <a:ea typeface="Calibri" panose="020F0502020204030204" pitchFamily="34" charset="0"/>
                <a:cs typeface="Times New Roman" panose="02020603050405020304" pitchFamily="18" charset="0"/>
              </a:rPr>
              <a:t>      Крім того, слід передбачати по одному газовому вогнегаснику з величиною заряду вогнегасної речовини 3 кг і більше:</a:t>
            </a:r>
          </a:p>
          <a:p>
            <a:pPr algn="just">
              <a:lnSpc>
                <a:spcPct val="115000"/>
              </a:lnSpc>
              <a:spcAft>
                <a:spcPts val="1000"/>
              </a:spcAft>
            </a:pPr>
            <a:r>
              <a:rPr lang="uk-UA" dirty="0">
                <a:ea typeface="Calibri" panose="020F0502020204030204" pitchFamily="34" charset="0"/>
                <a:cs typeface="Times New Roman" panose="02020603050405020304" pitchFamily="18" charset="0"/>
              </a:rPr>
              <a:t>на 20 </a:t>
            </a:r>
            <a:r>
              <a:rPr lang="uk-UA" dirty="0" err="1">
                <a:ea typeface="Calibri" panose="020F0502020204030204" pitchFamily="34" charset="0"/>
                <a:cs typeface="Times New Roman" panose="02020603050405020304" pitchFamily="18" charset="0"/>
              </a:rPr>
              <a:t>кв</a:t>
            </a:r>
            <a:r>
              <a:rPr lang="uk-UA" dirty="0">
                <a:ea typeface="Calibri" panose="020F0502020204030204" pitchFamily="34" charset="0"/>
                <a:cs typeface="Times New Roman" panose="02020603050405020304" pitchFamily="18" charset="0"/>
              </a:rPr>
              <a:t>. м площі підлоги в офісних приміщеннях з оргтехнікою, коморах, електрощитових, вентиляційних камерах та інших технічних приміщеннях;</a:t>
            </a:r>
          </a:p>
          <a:p>
            <a:pPr algn="just">
              <a:lnSpc>
                <a:spcPct val="115000"/>
              </a:lnSpc>
              <a:spcAft>
                <a:spcPts val="1000"/>
              </a:spcAft>
            </a:pPr>
            <a:r>
              <a:rPr lang="uk-UA" dirty="0">
                <a:ea typeface="Calibri" panose="020F0502020204030204" pitchFamily="34" charset="0"/>
                <a:cs typeface="Times New Roman" panose="02020603050405020304" pitchFamily="18" charset="0"/>
              </a:rPr>
              <a:t>на 50 </a:t>
            </a:r>
            <a:r>
              <a:rPr lang="uk-UA" dirty="0" err="1">
                <a:ea typeface="Calibri" panose="020F0502020204030204" pitchFamily="34" charset="0"/>
                <a:cs typeface="Times New Roman" panose="02020603050405020304" pitchFamily="18" charset="0"/>
              </a:rPr>
              <a:t>кв</a:t>
            </a:r>
            <a:r>
              <a:rPr lang="uk-UA" dirty="0">
                <a:ea typeface="Calibri" panose="020F0502020204030204" pitchFamily="34" charset="0"/>
                <a:cs typeface="Times New Roman" panose="02020603050405020304" pitchFamily="18" charset="0"/>
              </a:rPr>
              <a:t>. м площі підлоги в приміщеннях архівів, </a:t>
            </a:r>
            <a:r>
              <a:rPr lang="uk-UA" dirty="0" err="1">
                <a:ea typeface="Calibri" panose="020F0502020204030204" pitchFamily="34" charset="0"/>
                <a:cs typeface="Times New Roman" panose="02020603050405020304" pitchFamily="18" charset="0"/>
              </a:rPr>
              <a:t>машзалів</a:t>
            </a:r>
            <a:r>
              <a:rPr lang="uk-UA" dirty="0">
                <a:ea typeface="Calibri" panose="020F0502020204030204" pitchFamily="34" charset="0"/>
                <a:cs typeface="Times New Roman" panose="02020603050405020304" pitchFamily="18" charset="0"/>
              </a:rPr>
              <a:t>, бібліотек, музеїв.</a:t>
            </a:r>
          </a:p>
          <a:p>
            <a:endParaRPr lang="ru-UA" dirty="0"/>
          </a:p>
        </p:txBody>
      </p:sp>
    </p:spTree>
    <p:extLst>
      <p:ext uri="{BB962C8B-B14F-4D97-AF65-F5344CB8AC3E}">
        <p14:creationId xmlns:p14="http://schemas.microsoft.com/office/powerpoint/2010/main" val="4051217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AD1713-3EB3-C956-D985-3DCA7935A40B}"/>
              </a:ext>
            </a:extLst>
          </p:cNvPr>
          <p:cNvSpPr>
            <a:spLocks noGrp="1"/>
          </p:cNvSpPr>
          <p:nvPr>
            <p:ph type="title"/>
          </p:nvPr>
        </p:nvSpPr>
        <p:spPr/>
        <p:txBody>
          <a:bodyPr/>
          <a:lstStyle/>
          <a:p>
            <a:r>
              <a:rPr lang="uk-UA" sz="4400" dirty="0">
                <a:latin typeface="+mn-lt"/>
                <a:ea typeface="Calibri" panose="020F0502020204030204" pitchFamily="34" charset="0"/>
              </a:rPr>
              <a:t>Вибір типу та визначення </a:t>
            </a:r>
            <a:br>
              <a:rPr lang="uk-UA" sz="4400" dirty="0">
                <a:latin typeface="+mn-lt"/>
                <a:ea typeface="Calibri" panose="020F0502020204030204" pitchFamily="34" charset="0"/>
              </a:rPr>
            </a:br>
            <a:r>
              <a:rPr lang="uk-UA" sz="4400" dirty="0">
                <a:latin typeface="+mn-lt"/>
                <a:ea typeface="Calibri" panose="020F0502020204030204" pitchFamily="34" charset="0"/>
              </a:rPr>
              <a:t>необхідної кількості вогнегасників</a:t>
            </a:r>
            <a:endParaRPr lang="ru-UA" dirty="0"/>
          </a:p>
        </p:txBody>
      </p:sp>
      <p:sp>
        <p:nvSpPr>
          <p:cNvPr id="3" name="Объект 2">
            <a:extLst>
              <a:ext uri="{FF2B5EF4-FFF2-40B4-BE49-F238E27FC236}">
                <a16:creationId xmlns:a16="http://schemas.microsoft.com/office/drawing/2014/main" id="{266484B8-93C2-71F6-3CD8-203D8F21DA6A}"/>
              </a:ext>
            </a:extLst>
          </p:cNvPr>
          <p:cNvSpPr>
            <a:spLocks noGrp="1"/>
          </p:cNvSpPr>
          <p:nvPr>
            <p:ph idx="1"/>
          </p:nvPr>
        </p:nvSpPr>
        <p:spPr>
          <a:xfrm>
            <a:off x="495300" y="2006352"/>
            <a:ext cx="10515600" cy="4131289"/>
          </a:xfrm>
        </p:spPr>
        <p:txBody>
          <a:bodyPr/>
          <a:lstStyle/>
          <a:p>
            <a:pPr marL="0" indent="0">
              <a:buNone/>
            </a:pPr>
            <a:r>
              <a:rPr lang="uk-UA" dirty="0">
                <a:ea typeface="Calibri" panose="020F0502020204030204" pitchFamily="34" charset="0"/>
                <a:cs typeface="Times New Roman" panose="02020603050405020304" pitchFamily="18" charset="0"/>
              </a:rPr>
              <a:t>Приміщення площею менше ніж 20 </a:t>
            </a:r>
            <a:r>
              <a:rPr lang="uk-UA" dirty="0" err="1">
                <a:ea typeface="Calibri" panose="020F0502020204030204" pitchFamily="34" charset="0"/>
                <a:cs typeface="Times New Roman" panose="02020603050405020304" pitchFamily="18" charset="0"/>
              </a:rPr>
              <a:t>кв</a:t>
            </a:r>
            <a:r>
              <a:rPr lang="uk-UA" dirty="0">
                <a:ea typeface="Calibri" panose="020F0502020204030204" pitchFamily="34" charset="0"/>
                <a:cs typeface="Times New Roman" panose="02020603050405020304" pitchFamily="18" charset="0"/>
              </a:rPr>
              <a:t>. м, у яких розміщено оргтехніку, слід оснащувати переносним газовим вогнегасником ВВК-2.</a:t>
            </a:r>
            <a:endParaRPr lang="ru-UA" dirty="0"/>
          </a:p>
        </p:txBody>
      </p:sp>
    </p:spTree>
    <p:extLst>
      <p:ext uri="{BB962C8B-B14F-4D97-AF65-F5344CB8AC3E}">
        <p14:creationId xmlns:p14="http://schemas.microsoft.com/office/powerpoint/2010/main" val="1702004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8826A4-6128-31C7-195F-D880446B72CC}"/>
              </a:ext>
            </a:extLst>
          </p:cNvPr>
          <p:cNvSpPr>
            <a:spLocks noGrp="1"/>
          </p:cNvSpPr>
          <p:nvPr>
            <p:ph type="title"/>
          </p:nvPr>
        </p:nvSpPr>
        <p:spPr/>
        <p:txBody>
          <a:bodyPr/>
          <a:lstStyle/>
          <a:p>
            <a:r>
              <a:rPr lang="uk-UA" sz="4400" dirty="0">
                <a:latin typeface="+mn-lt"/>
                <a:cs typeface="Times New Roman" panose="02020603050405020304" pitchFamily="18" charset="0"/>
              </a:rPr>
              <a:t>Експлуатація вогнегасників</a:t>
            </a:r>
            <a:endParaRPr lang="ru-UA" dirty="0"/>
          </a:p>
        </p:txBody>
      </p:sp>
      <p:sp>
        <p:nvSpPr>
          <p:cNvPr id="3" name="Объект 2">
            <a:extLst>
              <a:ext uri="{FF2B5EF4-FFF2-40B4-BE49-F238E27FC236}">
                <a16:creationId xmlns:a16="http://schemas.microsoft.com/office/drawing/2014/main" id="{DBB5A4B5-F559-DF4E-BAAD-97F08AC1F913}"/>
              </a:ext>
            </a:extLst>
          </p:cNvPr>
          <p:cNvSpPr>
            <a:spLocks noGrp="1"/>
          </p:cNvSpPr>
          <p:nvPr>
            <p:ph idx="1"/>
          </p:nvPr>
        </p:nvSpPr>
        <p:spPr/>
        <p:txBody>
          <a:bodyPr/>
          <a:lstStyle/>
          <a:p>
            <a:pPr marL="0" indent="0">
              <a:buNone/>
            </a:pPr>
            <a:r>
              <a:rPr lang="ru-RU" dirty="0" err="1">
                <a:solidFill>
                  <a:prstClr val="black"/>
                </a:solidFill>
                <a:ea typeface="Calibri" panose="020F0502020204030204" pitchFamily="34" charset="0"/>
                <a:cs typeface="Times New Roman" panose="02020603050405020304" pitchFamily="18" charset="0"/>
              </a:rPr>
              <a:t>Під</a:t>
            </a:r>
            <a:r>
              <a:rPr lang="ru-RU" dirty="0">
                <a:solidFill>
                  <a:prstClr val="black"/>
                </a:solidFill>
                <a:ea typeface="Calibri" panose="020F0502020204030204" pitchFamily="34" charset="0"/>
                <a:cs typeface="Times New Roman" panose="02020603050405020304" pitchFamily="18" charset="0"/>
              </a:rPr>
              <a:t> час </a:t>
            </a:r>
            <a:r>
              <a:rPr lang="ru-RU" dirty="0" err="1">
                <a:solidFill>
                  <a:prstClr val="black"/>
                </a:solidFill>
                <a:ea typeface="Calibri" panose="020F0502020204030204" pitchFamily="34" charset="0"/>
                <a:cs typeface="Times New Roman" panose="02020603050405020304" pitchFamily="18" charset="0"/>
              </a:rPr>
              <a:t>експлуатації</a:t>
            </a:r>
            <a:r>
              <a:rPr lang="ru-RU" dirty="0">
                <a:solidFill>
                  <a:prstClr val="black"/>
                </a:solidFill>
                <a:ea typeface="Calibri" panose="020F0502020204030204" pitchFamily="34" charset="0"/>
                <a:cs typeface="Times New Roman" panose="02020603050405020304" pitchFamily="18" charset="0"/>
              </a:rPr>
              <a:t> </a:t>
            </a:r>
            <a:r>
              <a:rPr lang="ru-RU" dirty="0" err="1">
                <a:solidFill>
                  <a:prstClr val="black"/>
                </a:solidFill>
                <a:ea typeface="Calibri" panose="020F0502020204030204" pitchFamily="34" charset="0"/>
                <a:cs typeface="Times New Roman" panose="02020603050405020304" pitchFamily="18" charset="0"/>
              </a:rPr>
              <a:t>вогнегасників</a:t>
            </a:r>
            <a:r>
              <a:rPr lang="ru-RU" dirty="0">
                <a:solidFill>
                  <a:prstClr val="black"/>
                </a:solidFill>
                <a:ea typeface="Calibri" panose="020F0502020204030204" pitchFamily="34" charset="0"/>
                <a:cs typeface="Times New Roman" panose="02020603050405020304" pitchFamily="18" charset="0"/>
              </a:rPr>
              <a:t> </a:t>
            </a:r>
            <a:r>
              <a:rPr lang="ru-RU" dirty="0" err="1">
                <a:solidFill>
                  <a:prstClr val="black"/>
                </a:solidFill>
                <a:ea typeface="Calibri" panose="020F0502020204030204" pitchFamily="34" charset="0"/>
                <a:cs typeface="Times New Roman" panose="02020603050405020304" pitchFamily="18" charset="0"/>
              </a:rPr>
              <a:t>необхідно</a:t>
            </a:r>
            <a:r>
              <a:rPr lang="ru-RU" dirty="0">
                <a:solidFill>
                  <a:prstClr val="black"/>
                </a:solidFill>
                <a:ea typeface="Calibri" panose="020F0502020204030204" pitchFamily="34" charset="0"/>
                <a:cs typeface="Times New Roman" panose="02020603050405020304" pitchFamily="18" charset="0"/>
              </a:rPr>
              <a:t> </a:t>
            </a:r>
            <a:r>
              <a:rPr lang="ru-RU" dirty="0" err="1">
                <a:solidFill>
                  <a:prstClr val="black"/>
                </a:solidFill>
                <a:ea typeface="Calibri" panose="020F0502020204030204" pitchFamily="34" charset="0"/>
                <a:cs typeface="Times New Roman" panose="02020603050405020304" pitchFamily="18" charset="0"/>
              </a:rPr>
              <a:t>керуватися</a:t>
            </a:r>
            <a:r>
              <a:rPr lang="ru-RU" dirty="0">
                <a:solidFill>
                  <a:prstClr val="black"/>
                </a:solidFill>
                <a:ea typeface="Calibri" panose="020F0502020204030204" pitchFamily="34" charset="0"/>
                <a:cs typeface="Times New Roman" panose="02020603050405020304" pitchFamily="18" charset="0"/>
              </a:rPr>
              <a:t> </a:t>
            </a:r>
            <a:r>
              <a:rPr lang="uk-UA" dirty="0">
                <a:solidFill>
                  <a:prstClr val="black"/>
                </a:solidFill>
                <a:cs typeface="Times New Roman"/>
              </a:rPr>
              <a:t>Правилами експлуатації та </a:t>
            </a:r>
            <a:r>
              <a:rPr lang="uk-UA" dirty="0">
                <a:solidFill>
                  <a:prstClr val="black"/>
                </a:solidFill>
                <a:cs typeface="Times New Roman" panose="02020603050405020304" pitchFamily="18" charset="0"/>
              </a:rPr>
              <a:t>типовими норм</a:t>
            </a:r>
            <a:r>
              <a:rPr lang="uk-UA" dirty="0">
                <a:solidFill>
                  <a:prstClr val="black"/>
                </a:solidFill>
                <a:cs typeface="Times New Roman"/>
              </a:rPr>
              <a:t>ами належності </a:t>
            </a:r>
            <a:r>
              <a:rPr lang="uk-UA" dirty="0" err="1">
                <a:solidFill>
                  <a:prstClr val="black"/>
                </a:solidFill>
                <a:cs typeface="Times New Roman"/>
              </a:rPr>
              <a:t>вогнегасників,що</a:t>
            </a:r>
            <a:r>
              <a:rPr lang="uk-UA" dirty="0">
                <a:solidFill>
                  <a:prstClr val="black"/>
                </a:solidFill>
                <a:cs typeface="Times New Roman"/>
              </a:rPr>
              <a:t>  затверджені наказом МВС України від 15.01.2018 №25</a:t>
            </a:r>
            <a:r>
              <a:rPr lang="en-US" dirty="0">
                <a:solidFill>
                  <a:prstClr val="black"/>
                </a:solidFill>
                <a:cs typeface="Times New Roman"/>
              </a:rPr>
              <a:t> </a:t>
            </a:r>
            <a:endParaRPr lang="ru-UA" dirty="0"/>
          </a:p>
        </p:txBody>
      </p:sp>
    </p:spTree>
    <p:extLst>
      <p:ext uri="{BB962C8B-B14F-4D97-AF65-F5344CB8AC3E}">
        <p14:creationId xmlns:p14="http://schemas.microsoft.com/office/powerpoint/2010/main" val="3452197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15BDBD-8571-C4E9-EB7F-145738F5FDD8}"/>
              </a:ext>
            </a:extLst>
          </p:cNvPr>
          <p:cNvSpPr>
            <a:spLocks noGrp="1"/>
          </p:cNvSpPr>
          <p:nvPr>
            <p:ph type="title"/>
          </p:nvPr>
        </p:nvSpPr>
        <p:spPr/>
        <p:txBody>
          <a:bodyPr/>
          <a:lstStyle/>
          <a:p>
            <a:r>
              <a:rPr lang="uk-UA" sz="4400" dirty="0">
                <a:latin typeface="+mn-lt"/>
                <a:cs typeface="Times New Roman" panose="02020603050405020304" pitchFamily="18" charset="0"/>
              </a:rPr>
              <a:t>Експлуатація вогнегасників</a:t>
            </a:r>
            <a:endParaRPr lang="ru-UA" dirty="0"/>
          </a:p>
        </p:txBody>
      </p:sp>
      <p:sp>
        <p:nvSpPr>
          <p:cNvPr id="3" name="Объект 2">
            <a:extLst>
              <a:ext uri="{FF2B5EF4-FFF2-40B4-BE49-F238E27FC236}">
                <a16:creationId xmlns:a16="http://schemas.microsoft.com/office/drawing/2014/main" id="{3FC1079C-AC51-D53D-935D-DA877C483BE3}"/>
              </a:ext>
            </a:extLst>
          </p:cNvPr>
          <p:cNvSpPr>
            <a:spLocks noGrp="1"/>
          </p:cNvSpPr>
          <p:nvPr>
            <p:ph idx="1"/>
          </p:nvPr>
        </p:nvSpPr>
        <p:spPr/>
        <p:txBody>
          <a:bodyPr>
            <a:normAutofit fontScale="92500" lnSpcReduction="10000"/>
          </a:bodyPr>
          <a:lstStyle/>
          <a:p>
            <a:pPr marL="0" indent="0">
              <a:lnSpc>
                <a:spcPct val="115000"/>
              </a:lnSpc>
              <a:spcAft>
                <a:spcPts val="1000"/>
              </a:spcAft>
              <a:buNone/>
            </a:pPr>
            <a:r>
              <a:rPr lang="uk-UA" sz="2800" dirty="0">
                <a:ea typeface="Calibri" panose="020F0502020204030204" pitchFamily="34" charset="0"/>
                <a:cs typeface="Times New Roman" panose="02020603050405020304" pitchFamily="18" charset="0"/>
              </a:rPr>
              <a:t>Суб’єкти господарювання, а також орендарі </a:t>
            </a:r>
            <a:r>
              <a:rPr lang="uk-UA" sz="2800" b="1" dirty="0">
                <a:ea typeface="Calibri" panose="020F0502020204030204" pitchFamily="34" charset="0"/>
                <a:cs typeface="Times New Roman" panose="02020603050405020304" pitchFamily="18" charset="0"/>
              </a:rPr>
              <a:t>зобов’язані</a:t>
            </a:r>
            <a:r>
              <a:rPr lang="uk-UA" sz="2800" dirty="0">
                <a:ea typeface="Calibri" panose="020F0502020204030204" pitchFamily="34" charset="0"/>
                <a:cs typeface="Times New Roman" panose="02020603050405020304" pitchFamily="18" charset="0"/>
              </a:rPr>
              <a:t>:</a:t>
            </a:r>
          </a:p>
          <a:p>
            <a:pPr marL="0" indent="0">
              <a:lnSpc>
                <a:spcPct val="115000"/>
              </a:lnSpc>
              <a:spcAft>
                <a:spcPts val="1000"/>
              </a:spcAft>
              <a:buNone/>
            </a:pPr>
            <a:r>
              <a:rPr lang="uk-UA" sz="2800" dirty="0">
                <a:ea typeface="Calibri" panose="020F0502020204030204" pitchFamily="34" charset="0"/>
                <a:cs typeface="Times New Roman" panose="02020603050405020304" pitchFamily="18" charset="0"/>
              </a:rPr>
              <a:t>    1) проводити своєчасні огляди та технічне обслуговування вогнегасників;</a:t>
            </a:r>
          </a:p>
          <a:p>
            <a:pPr marL="0" indent="0">
              <a:lnSpc>
                <a:spcPct val="115000"/>
              </a:lnSpc>
              <a:spcAft>
                <a:spcPts val="1000"/>
              </a:spcAft>
              <a:buNone/>
            </a:pPr>
            <a:r>
              <a:rPr lang="uk-UA" sz="2800" dirty="0">
                <a:ea typeface="Calibri" panose="020F0502020204030204" pitchFamily="34" charset="0"/>
                <a:cs typeface="Times New Roman" panose="02020603050405020304" pitchFamily="18" charset="0"/>
              </a:rPr>
              <a:t>    2) утримувати вогнегасники в працездатному стані;</a:t>
            </a:r>
          </a:p>
          <a:p>
            <a:pPr marL="0" indent="0">
              <a:lnSpc>
                <a:spcPct val="115000"/>
              </a:lnSpc>
              <a:spcAft>
                <a:spcPts val="1000"/>
              </a:spcAft>
              <a:buNone/>
            </a:pPr>
            <a:r>
              <a:rPr lang="uk-UA" sz="2800" dirty="0">
                <a:ea typeface="Calibri" panose="020F0502020204030204" pitchFamily="34" charset="0"/>
                <a:cs typeface="Times New Roman" panose="02020603050405020304" pitchFamily="18" charset="0"/>
              </a:rPr>
              <a:t>    3) не допускати використання вогнегасників не за призначенням;</a:t>
            </a:r>
          </a:p>
          <a:p>
            <a:pPr marL="0" indent="0">
              <a:lnSpc>
                <a:spcPct val="115000"/>
              </a:lnSpc>
              <a:spcAft>
                <a:spcPts val="1000"/>
              </a:spcAft>
              <a:buNone/>
            </a:pPr>
            <a:r>
              <a:rPr lang="uk-UA" sz="2800" dirty="0">
                <a:ea typeface="Calibri" panose="020F0502020204030204" pitchFamily="34" charset="0"/>
                <a:cs typeface="Times New Roman" panose="02020603050405020304" pitchFamily="18" charset="0"/>
              </a:rPr>
              <a:t>    4) проходити теоретичне навчання та практичне відпрацювання навичок застосування вогнегасників.</a:t>
            </a:r>
          </a:p>
          <a:p>
            <a:endParaRPr lang="ru-UA" dirty="0"/>
          </a:p>
        </p:txBody>
      </p:sp>
    </p:spTree>
    <p:extLst>
      <p:ext uri="{BB962C8B-B14F-4D97-AF65-F5344CB8AC3E}">
        <p14:creationId xmlns:p14="http://schemas.microsoft.com/office/powerpoint/2010/main" val="3261776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5B780C-DA3E-A175-92C2-7E1F582AA128}"/>
              </a:ext>
            </a:extLst>
          </p:cNvPr>
          <p:cNvSpPr>
            <a:spLocks noGrp="1"/>
          </p:cNvSpPr>
          <p:nvPr>
            <p:ph type="title"/>
          </p:nvPr>
        </p:nvSpPr>
        <p:spPr/>
        <p:txBody>
          <a:bodyPr/>
          <a:lstStyle/>
          <a:p>
            <a:r>
              <a:rPr lang="uk-UA" sz="4400" dirty="0">
                <a:latin typeface="+mn-lt"/>
                <a:cs typeface="Times New Roman" panose="02020603050405020304" pitchFamily="18" charset="0"/>
              </a:rPr>
              <a:t>Експлуатація вогнегасників</a:t>
            </a:r>
            <a:endParaRPr lang="ru-UA" dirty="0"/>
          </a:p>
        </p:txBody>
      </p:sp>
      <p:sp>
        <p:nvSpPr>
          <p:cNvPr id="3" name="Объект 2">
            <a:extLst>
              <a:ext uri="{FF2B5EF4-FFF2-40B4-BE49-F238E27FC236}">
                <a16:creationId xmlns:a16="http://schemas.microsoft.com/office/drawing/2014/main" id="{BBE4F21A-91FD-2B71-679D-D42BB4E7280B}"/>
              </a:ext>
            </a:extLst>
          </p:cNvPr>
          <p:cNvSpPr>
            <a:spLocks noGrp="1"/>
          </p:cNvSpPr>
          <p:nvPr>
            <p:ph idx="1"/>
          </p:nvPr>
        </p:nvSpPr>
        <p:spPr>
          <a:xfrm>
            <a:off x="495300" y="1786304"/>
            <a:ext cx="10515600" cy="4942970"/>
          </a:xfrm>
        </p:spPr>
        <p:txBody>
          <a:bodyPr>
            <a:normAutofit fontScale="70000" lnSpcReduction="20000"/>
          </a:bodyPr>
          <a:lstStyle/>
          <a:p>
            <a:pPr marL="0" indent="0">
              <a:lnSpc>
                <a:spcPct val="115000"/>
              </a:lnSpc>
              <a:spcAft>
                <a:spcPts val="1000"/>
              </a:spcAft>
              <a:buNone/>
            </a:pPr>
            <a:r>
              <a:rPr lang="uk-UA" sz="2800" dirty="0">
                <a:ea typeface="Calibri" panose="020F0502020204030204" pitchFamily="34" charset="0"/>
                <a:cs typeface="Times New Roman" panose="02020603050405020304" pitchFamily="18" charset="0"/>
              </a:rPr>
              <a:t>Під час огляду встановлюють:</a:t>
            </a:r>
          </a:p>
          <a:p>
            <a:pPr>
              <a:lnSpc>
                <a:spcPct val="115000"/>
              </a:lnSpc>
              <a:spcAft>
                <a:spcPts val="1000"/>
              </a:spcAft>
            </a:pPr>
            <a:r>
              <a:rPr lang="uk-UA" sz="2800" dirty="0">
                <a:ea typeface="Calibri" panose="020F0502020204030204" pitchFamily="34" charset="0"/>
                <a:cs typeface="Times New Roman" panose="02020603050405020304" pitchFamily="18" charset="0"/>
              </a:rPr>
              <a:t>наявність сертифіката відповідності;</a:t>
            </a:r>
          </a:p>
          <a:p>
            <a:pPr>
              <a:lnSpc>
                <a:spcPct val="115000"/>
              </a:lnSpc>
              <a:spcAft>
                <a:spcPts val="1000"/>
              </a:spcAft>
            </a:pPr>
            <a:r>
              <a:rPr lang="uk-UA" sz="2800" dirty="0">
                <a:ea typeface="Calibri" panose="020F0502020204030204" pitchFamily="34" charset="0"/>
                <a:cs typeface="Times New Roman" panose="02020603050405020304" pitchFamily="18" charset="0"/>
              </a:rPr>
              <a:t> наявність інструкції з експлуатації та паспорта на кожний вогнегасник;</a:t>
            </a:r>
          </a:p>
          <a:p>
            <a:pPr>
              <a:lnSpc>
                <a:spcPct val="115000"/>
              </a:lnSpc>
              <a:spcAft>
                <a:spcPts val="1000"/>
              </a:spcAft>
            </a:pPr>
            <a:r>
              <a:rPr lang="uk-UA" sz="2800" dirty="0">
                <a:ea typeface="Calibri" panose="020F0502020204030204" pitchFamily="34" charset="0"/>
                <a:cs typeface="Times New Roman" panose="02020603050405020304" pitchFamily="18" charset="0"/>
              </a:rPr>
              <a:t>цілісність пломб на запірних пристроях;</a:t>
            </a:r>
          </a:p>
          <a:p>
            <a:pPr>
              <a:lnSpc>
                <a:spcPct val="115000"/>
              </a:lnSpc>
              <a:spcAft>
                <a:spcPts val="1000"/>
              </a:spcAft>
            </a:pPr>
            <a:r>
              <a:rPr lang="uk-UA" sz="2800" dirty="0">
                <a:ea typeface="Calibri" panose="020F0502020204030204" pitchFamily="34" charset="0"/>
                <a:cs typeface="Times New Roman" panose="02020603050405020304" pitchFamily="18" charset="0"/>
              </a:rPr>
              <a:t> наявність чи відсутність зовнішніх пошкоджень на корпусах вогнегасників;</a:t>
            </a:r>
          </a:p>
          <a:p>
            <a:pPr>
              <a:lnSpc>
                <a:spcPct val="115000"/>
              </a:lnSpc>
              <a:spcAft>
                <a:spcPts val="1000"/>
              </a:spcAft>
            </a:pPr>
            <a:r>
              <a:rPr lang="uk-UA" sz="2800" dirty="0">
                <a:ea typeface="Calibri" panose="020F0502020204030204" pitchFamily="34" charset="0"/>
                <a:cs typeface="Times New Roman" panose="02020603050405020304" pitchFamily="18" charset="0"/>
              </a:rPr>
              <a:t>положення стрілок індикаторів тиску </a:t>
            </a:r>
            <a:r>
              <a:rPr lang="uk-UA" sz="2800" dirty="0" err="1">
                <a:ea typeface="Calibri" panose="020F0502020204030204" pitchFamily="34" charset="0"/>
                <a:cs typeface="Times New Roman" panose="02020603050405020304" pitchFamily="18" charset="0"/>
              </a:rPr>
              <a:t>закачних</a:t>
            </a:r>
            <a:r>
              <a:rPr lang="uk-UA" sz="2800" dirty="0">
                <a:ea typeface="Calibri" panose="020F0502020204030204" pitchFamily="34" charset="0"/>
                <a:cs typeface="Times New Roman" panose="02020603050405020304" pitchFamily="18" charset="0"/>
              </a:rPr>
              <a:t> вогнегасників (у межах робочого діапазону);</a:t>
            </a:r>
          </a:p>
          <a:p>
            <a:pPr>
              <a:lnSpc>
                <a:spcPct val="115000"/>
              </a:lnSpc>
              <a:spcAft>
                <a:spcPts val="1000"/>
              </a:spcAft>
            </a:pPr>
            <a:r>
              <a:rPr lang="uk-UA" sz="2800" dirty="0">
                <a:ea typeface="Calibri" panose="020F0502020204030204" pitchFamily="34" charset="0"/>
                <a:cs typeface="Times New Roman" panose="02020603050405020304" pitchFamily="18" charset="0"/>
              </a:rPr>
              <a:t>наявність у маркуванні та в експлуатаційній документації відомостей про виробника, дату виготовлення (продажу) і технічного обслуговування.</a:t>
            </a:r>
          </a:p>
          <a:p>
            <a:pPr marL="0" indent="0" algn="just">
              <a:lnSpc>
                <a:spcPct val="120000"/>
              </a:lnSpc>
              <a:spcBef>
                <a:spcPts val="0"/>
              </a:spcBef>
              <a:buNone/>
            </a:pPr>
            <a:r>
              <a:rPr lang="uk-UA" sz="2800" dirty="0">
                <a:ea typeface="Calibri" panose="020F0502020204030204" pitchFamily="34" charset="0"/>
                <a:cs typeface="Times New Roman" panose="02020603050405020304" pitchFamily="18" charset="0"/>
              </a:rPr>
              <a:t>     Після огляду вогнегасникам присвоюються облікові (інвентарні) номери </a:t>
            </a:r>
          </a:p>
          <a:p>
            <a:pPr marL="0" indent="0" algn="just">
              <a:lnSpc>
                <a:spcPct val="120000"/>
              </a:lnSpc>
              <a:spcBef>
                <a:spcPts val="0"/>
              </a:spcBef>
              <a:buNone/>
            </a:pPr>
            <a:r>
              <a:rPr lang="uk-UA" sz="2800" dirty="0">
                <a:ea typeface="Calibri" panose="020F0502020204030204" pitchFamily="34" charset="0"/>
                <a:cs typeface="Times New Roman" panose="02020603050405020304" pitchFamily="18" charset="0"/>
              </a:rPr>
              <a:t>за прийнятою на об’єкті системою нумерації.</a:t>
            </a:r>
          </a:p>
        </p:txBody>
      </p:sp>
    </p:spTree>
    <p:extLst>
      <p:ext uri="{BB962C8B-B14F-4D97-AF65-F5344CB8AC3E}">
        <p14:creationId xmlns:p14="http://schemas.microsoft.com/office/powerpoint/2010/main" val="3247371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0528B0-143F-7E0E-DBD2-79AB70C54E95}"/>
              </a:ext>
            </a:extLst>
          </p:cNvPr>
          <p:cNvSpPr>
            <a:spLocks noGrp="1"/>
          </p:cNvSpPr>
          <p:nvPr>
            <p:ph type="title"/>
          </p:nvPr>
        </p:nvSpPr>
        <p:spPr/>
        <p:txBody>
          <a:bodyPr/>
          <a:lstStyle/>
          <a:p>
            <a:r>
              <a:rPr lang="uk-UA" sz="4400" dirty="0">
                <a:latin typeface="+mn-lt"/>
                <a:cs typeface="Times New Roman" panose="02020603050405020304" pitchFamily="18" charset="0"/>
              </a:rPr>
              <a:t>Експлуатація вогнегасників</a:t>
            </a:r>
            <a:endParaRPr lang="ru-UA" dirty="0"/>
          </a:p>
        </p:txBody>
      </p:sp>
      <p:sp>
        <p:nvSpPr>
          <p:cNvPr id="3" name="Объект 2">
            <a:extLst>
              <a:ext uri="{FF2B5EF4-FFF2-40B4-BE49-F238E27FC236}">
                <a16:creationId xmlns:a16="http://schemas.microsoft.com/office/drawing/2014/main" id="{943CCDC0-E612-F3ED-888D-71D97009AE7E}"/>
              </a:ext>
            </a:extLst>
          </p:cNvPr>
          <p:cNvSpPr>
            <a:spLocks noGrp="1"/>
          </p:cNvSpPr>
          <p:nvPr>
            <p:ph idx="1"/>
          </p:nvPr>
        </p:nvSpPr>
        <p:spPr/>
        <p:txBody>
          <a:bodyPr>
            <a:normAutofit fontScale="85000" lnSpcReduction="20000"/>
          </a:bodyPr>
          <a:lstStyle/>
          <a:p>
            <a:pPr marL="0" indent="0" algn="just">
              <a:lnSpc>
                <a:spcPct val="115000"/>
              </a:lnSpc>
              <a:spcAft>
                <a:spcPts val="1000"/>
              </a:spcAft>
              <a:buNone/>
            </a:pPr>
            <a:r>
              <a:rPr lang="uk-UA" dirty="0">
                <a:ea typeface="Calibri" panose="020F0502020204030204" pitchFamily="34" charset="0"/>
                <a:cs typeface="Times New Roman" panose="02020603050405020304" pitchFamily="18" charset="0"/>
              </a:rPr>
              <a:t>Особі, відповідальній за пожежну безпеку на об’єкті, необхідно вести журнал обліку вогнегасників.</a:t>
            </a:r>
          </a:p>
          <a:p>
            <a:pPr marL="0" indent="0" algn="just">
              <a:lnSpc>
                <a:spcPct val="115000"/>
              </a:lnSpc>
              <a:spcAft>
                <a:spcPts val="1000"/>
              </a:spcAft>
              <a:buNone/>
            </a:pPr>
            <a:r>
              <a:rPr lang="uk-UA" dirty="0">
                <a:ea typeface="Calibri" panose="020F0502020204030204" pitchFamily="34" charset="0"/>
                <a:cs typeface="Times New Roman" panose="02020603050405020304" pitchFamily="18" charset="0"/>
              </a:rPr>
              <a:t>    У разі зняття вогнегасника з експлуатації суб’єкт господарювання зобов’язаний ужити заходів щодо недопущення зниження рівня протипожежного захисту.</a:t>
            </a:r>
          </a:p>
          <a:p>
            <a:pPr marL="0" indent="0">
              <a:lnSpc>
                <a:spcPct val="115000"/>
              </a:lnSpc>
              <a:spcAft>
                <a:spcPts val="1000"/>
              </a:spcAft>
              <a:buNone/>
            </a:pPr>
            <a:r>
              <a:rPr lang="uk-UA" dirty="0">
                <a:ea typeface="Calibri" panose="020F0502020204030204" pitchFamily="34" charset="0"/>
                <a:cs typeface="Times New Roman" panose="02020603050405020304" pitchFamily="18" charset="0"/>
              </a:rPr>
              <a:t>     Вогнегасники, зняті з експлуатації або надані на технічне обслуговування (ремонт, проведення випробувань або перезарядження), мають бути замінені на резервні вогнегасники з технічними характеристиками, які не можуть мати нижчі технічні характеристики знятих з експлуатації або наданих на технічне обслуговування.</a:t>
            </a:r>
          </a:p>
          <a:p>
            <a:endParaRPr lang="ru-UA" dirty="0"/>
          </a:p>
        </p:txBody>
      </p:sp>
    </p:spTree>
    <p:extLst>
      <p:ext uri="{BB962C8B-B14F-4D97-AF65-F5344CB8AC3E}">
        <p14:creationId xmlns:p14="http://schemas.microsoft.com/office/powerpoint/2010/main" val="1093601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3E62CB-35BB-9B8C-3064-2EA6F1176E98}"/>
              </a:ext>
            </a:extLst>
          </p:cNvPr>
          <p:cNvSpPr>
            <a:spLocks noGrp="1"/>
          </p:cNvSpPr>
          <p:nvPr>
            <p:ph type="title"/>
          </p:nvPr>
        </p:nvSpPr>
        <p:spPr/>
        <p:txBody>
          <a:bodyPr/>
          <a:lstStyle/>
          <a:p>
            <a:r>
              <a:rPr lang="uk-UA" sz="4400" dirty="0">
                <a:latin typeface="+mn-lt"/>
                <a:cs typeface="Times New Roman" panose="02020603050405020304" pitchFamily="18" charset="0"/>
              </a:rPr>
              <a:t>Експлуатація вогнегасників</a:t>
            </a:r>
            <a:endParaRPr lang="ru-UA" dirty="0"/>
          </a:p>
        </p:txBody>
      </p:sp>
      <p:sp>
        <p:nvSpPr>
          <p:cNvPr id="3" name="Объект 2">
            <a:extLst>
              <a:ext uri="{FF2B5EF4-FFF2-40B4-BE49-F238E27FC236}">
                <a16:creationId xmlns:a16="http://schemas.microsoft.com/office/drawing/2014/main" id="{37431169-AD26-0EC9-B767-86DFB20E771D}"/>
              </a:ext>
            </a:extLst>
          </p:cNvPr>
          <p:cNvSpPr>
            <a:spLocks noGrp="1"/>
          </p:cNvSpPr>
          <p:nvPr>
            <p:ph idx="1"/>
          </p:nvPr>
        </p:nvSpPr>
        <p:spPr/>
        <p:txBody>
          <a:bodyPr>
            <a:normAutofit fontScale="92500" lnSpcReduction="20000"/>
          </a:bodyPr>
          <a:lstStyle/>
          <a:p>
            <a:pPr marL="0" indent="0" algn="just">
              <a:lnSpc>
                <a:spcPct val="100000"/>
              </a:lnSpc>
              <a:spcBef>
                <a:spcPts val="0"/>
              </a:spcBef>
              <a:buNone/>
            </a:pPr>
            <a:r>
              <a:rPr lang="uk-UA" sz="2800" dirty="0">
                <a:ea typeface="Calibri" panose="020F0502020204030204" pitchFamily="34" charset="0"/>
                <a:cs typeface="Times New Roman" panose="02020603050405020304" pitchFamily="18" charset="0"/>
              </a:rPr>
              <a:t>Переносні вогнегасники навішують за допомогою кронштейнів на вертикальні конструкції на висоті не більше 1,5 м від рівня підлоги до нижнього торця вогнегасника і на відстані від дверей, достатній для їх повного відчинення, або встановлюють у пожежні шафи пожежних кран-комплектів, на пожежні щити, стенди, підставки та спеціальні тумби. </a:t>
            </a:r>
          </a:p>
          <a:p>
            <a:pPr marL="0" indent="0" algn="just">
              <a:lnSpc>
                <a:spcPct val="100000"/>
              </a:lnSpc>
              <a:spcBef>
                <a:spcPts val="0"/>
              </a:spcBef>
              <a:buNone/>
            </a:pPr>
            <a:endParaRPr lang="uk-UA" sz="2800" dirty="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uk-UA" sz="2800" dirty="0">
                <a:ea typeface="Calibri" panose="020F0502020204030204" pitchFamily="34" charset="0"/>
                <a:cs typeface="Times New Roman" panose="02020603050405020304" pitchFamily="18" charset="0"/>
              </a:rPr>
              <a:t>    Розміщувати вогнегасники слід таким чином, щоб можна було  прочитати маркувальні написи на їх корпусах.</a:t>
            </a:r>
          </a:p>
          <a:p>
            <a:pPr marL="0" indent="0" algn="just">
              <a:lnSpc>
                <a:spcPct val="100000"/>
              </a:lnSpc>
              <a:spcBef>
                <a:spcPts val="0"/>
              </a:spcBef>
              <a:buNone/>
            </a:pPr>
            <a:endParaRPr lang="uk-UA" sz="2800" dirty="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uk-UA" sz="2800" dirty="0">
                <a:ea typeface="Calibri" panose="020F0502020204030204" pitchFamily="34" charset="0"/>
                <a:cs typeface="Times New Roman" panose="02020603050405020304" pitchFamily="18" charset="0"/>
              </a:rPr>
              <a:t>    Щоб вказати місця знаходження вогнегасників на об’єктах необхідно встановити вказівні знаки згідно з </a:t>
            </a:r>
            <a:r>
              <a:rPr lang="uk-UA" sz="2800" dirty="0">
                <a:cs typeface="Times New Roman"/>
              </a:rPr>
              <a:t>ДСТУ </a:t>
            </a:r>
            <a:r>
              <a:rPr lang="en-US" sz="2800" dirty="0">
                <a:cs typeface="Times New Roman"/>
              </a:rPr>
              <a:t>EN ISO</a:t>
            </a:r>
            <a:r>
              <a:rPr lang="uk-UA" sz="2800" dirty="0">
                <a:cs typeface="Times New Roman"/>
              </a:rPr>
              <a:t> 7010:2019 «Кольори та знаки безпеки». </a:t>
            </a:r>
            <a:r>
              <a:rPr lang="uk-UA" sz="2800" dirty="0">
                <a:ea typeface="Calibri" panose="020F0502020204030204" pitchFamily="34" charset="0"/>
                <a:cs typeface="Times New Roman" panose="02020603050405020304" pitchFamily="18" charset="0"/>
              </a:rPr>
              <a:t>Знаки розташовуйте на видимих місцях на висоті 2-2,5 м від рівня підлоги як всередині, так і за межами приміщень.</a:t>
            </a:r>
          </a:p>
          <a:p>
            <a:pPr marL="0" indent="0">
              <a:buNone/>
            </a:pPr>
            <a:endParaRPr lang="ru-UA" dirty="0"/>
          </a:p>
        </p:txBody>
      </p:sp>
    </p:spTree>
    <p:extLst>
      <p:ext uri="{BB962C8B-B14F-4D97-AF65-F5344CB8AC3E}">
        <p14:creationId xmlns:p14="http://schemas.microsoft.com/office/powerpoint/2010/main" val="2457617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latin typeface="+mn-lt"/>
                <a:cs typeface="Times New Roman" panose="02020603050405020304" pitchFamily="18" charset="0"/>
              </a:rPr>
              <a:t>Експлуатація вогнегасників</a:t>
            </a:r>
            <a:endParaRPr lang="ru-RU" dirty="0"/>
          </a:p>
        </p:txBody>
      </p:sp>
      <p:sp>
        <p:nvSpPr>
          <p:cNvPr id="3" name="Объект 2"/>
          <p:cNvSpPr>
            <a:spLocks noGrp="1"/>
          </p:cNvSpPr>
          <p:nvPr>
            <p:ph idx="1"/>
          </p:nvPr>
        </p:nvSpPr>
        <p:spPr/>
        <p:txBody>
          <a:bodyPr>
            <a:normAutofit fontScale="92500"/>
          </a:bodyPr>
          <a:lstStyle/>
          <a:p>
            <a:pPr marL="0" indent="0">
              <a:lnSpc>
                <a:spcPct val="115000"/>
              </a:lnSpc>
              <a:spcAft>
                <a:spcPts val="1000"/>
              </a:spcAft>
              <a:buNone/>
            </a:pPr>
            <a:r>
              <a:rPr lang="uk-UA" sz="2400" dirty="0">
                <a:ea typeface="Calibri" panose="020F0502020204030204" pitchFamily="34" charset="0"/>
                <a:cs typeface="Times New Roman" panose="02020603050405020304" pitchFamily="18" charset="0"/>
              </a:rPr>
              <a:t>Огляд вогнегасників при їх експлуатації здійснює особа, відповідальна за пожежну безпеку на об’єкті, </a:t>
            </a:r>
            <a:r>
              <a:rPr lang="uk-UA" sz="2400" b="1" dirty="0">
                <a:ea typeface="Calibri" panose="020F0502020204030204" pitchFamily="34" charset="0"/>
                <a:cs typeface="Times New Roman" panose="02020603050405020304" pitchFamily="18" charset="0"/>
              </a:rPr>
              <a:t>не рідше одного разу на місяць</a:t>
            </a:r>
            <a:r>
              <a:rPr lang="uk-UA" sz="2400" dirty="0">
                <a:ea typeface="Calibri" panose="020F0502020204030204" pitchFamily="34" charset="0"/>
                <a:cs typeface="Times New Roman" panose="02020603050405020304" pitchFamily="18" charset="0"/>
              </a:rPr>
              <a:t>. Під час огляду слід перевіряти:</a:t>
            </a:r>
          </a:p>
          <a:p>
            <a:pPr>
              <a:lnSpc>
                <a:spcPct val="115000"/>
              </a:lnSpc>
              <a:spcBef>
                <a:spcPts val="0"/>
              </a:spcBef>
            </a:pPr>
            <a:r>
              <a:rPr lang="uk-UA" sz="2400" dirty="0">
                <a:ea typeface="Calibri" panose="020F0502020204030204" pitchFamily="34" charset="0"/>
                <a:cs typeface="Times New Roman" panose="02020603050405020304" pitchFamily="18" charset="0"/>
              </a:rPr>
              <a:t>відповідність типу і заводського номера вогнегасника зареєстрованому обліковому номеру та місцезнаходженню на об’єкті;</a:t>
            </a:r>
          </a:p>
          <a:p>
            <a:pPr>
              <a:lnSpc>
                <a:spcPct val="115000"/>
              </a:lnSpc>
              <a:spcBef>
                <a:spcPts val="0"/>
              </a:spcBef>
            </a:pPr>
            <a:r>
              <a:rPr lang="uk-UA" sz="2400" dirty="0">
                <a:ea typeface="Calibri" panose="020F0502020204030204" pitchFamily="34" charset="0"/>
                <a:cs typeface="Times New Roman" panose="02020603050405020304" pitchFamily="18" charset="0"/>
              </a:rPr>
              <a:t>наявність інструкції з експлуатації та паспорта на вогнегасник;</a:t>
            </a:r>
          </a:p>
          <a:p>
            <a:pPr>
              <a:lnSpc>
                <a:spcPct val="115000"/>
              </a:lnSpc>
              <a:spcBef>
                <a:spcPts val="0"/>
              </a:spcBef>
            </a:pPr>
            <a:r>
              <a:rPr lang="uk-UA" sz="2400" dirty="0">
                <a:ea typeface="Calibri" panose="020F0502020204030204" pitchFamily="34" charset="0"/>
                <a:cs typeface="Times New Roman" panose="02020603050405020304" pitchFamily="18" charset="0"/>
              </a:rPr>
              <a:t>дату проведення технічного обслуговування, яка має відповідати вимогам експлуатаційної документації;</a:t>
            </a:r>
          </a:p>
          <a:p>
            <a:pPr>
              <a:lnSpc>
                <a:spcPct val="115000"/>
              </a:lnSpc>
              <a:spcAft>
                <a:spcPts val="1000"/>
              </a:spcAft>
            </a:pPr>
            <a:r>
              <a:rPr lang="uk-UA" sz="2400" dirty="0">
                <a:ea typeface="Calibri" panose="020F0502020204030204" pitchFamily="34" charset="0"/>
                <a:cs typeface="Times New Roman" panose="02020603050405020304" pitchFamily="18" charset="0"/>
              </a:rPr>
              <a:t>наявність та цілісність пломби, пристрою блокування (запобіжної чеки), розтруба або гнучкого рукава (відповідно до типу вогнегасника) та кронштейна (якщо передбачено конструкцією);</a:t>
            </a:r>
          </a:p>
          <a:p>
            <a:pPr marL="514350" indent="-514350">
              <a:lnSpc>
                <a:spcPct val="115000"/>
              </a:lnSpc>
              <a:spcBef>
                <a:spcPts val="0"/>
              </a:spcBef>
              <a:buFont typeface="+mj-lt"/>
              <a:buAutoNum type="arabicPeriod"/>
            </a:pPr>
            <a:endParaRPr lang="uk-UA"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4785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latin typeface="+mn-lt"/>
                <a:cs typeface="Times New Roman" panose="02020603050405020304" pitchFamily="18" charset="0"/>
              </a:rPr>
              <a:t>Експлуатація вогнегасників</a:t>
            </a:r>
            <a:endParaRPr lang="ru-RU" dirty="0"/>
          </a:p>
        </p:txBody>
      </p:sp>
      <p:sp>
        <p:nvSpPr>
          <p:cNvPr id="3" name="Объект 2"/>
          <p:cNvSpPr>
            <a:spLocks noGrp="1"/>
          </p:cNvSpPr>
          <p:nvPr>
            <p:ph idx="1"/>
          </p:nvPr>
        </p:nvSpPr>
        <p:spPr/>
        <p:txBody>
          <a:bodyPr>
            <a:normAutofit/>
          </a:bodyPr>
          <a:lstStyle/>
          <a:p>
            <a:pPr>
              <a:lnSpc>
                <a:spcPct val="115000"/>
              </a:lnSpc>
              <a:spcAft>
                <a:spcPts val="1000"/>
              </a:spcAft>
            </a:pPr>
            <a:r>
              <a:rPr lang="uk-UA" sz="2400" dirty="0">
                <a:ea typeface="Calibri" panose="020F0502020204030204" pitchFamily="34" charset="0"/>
                <a:cs typeface="Times New Roman" panose="02020603050405020304" pitchFamily="18" charset="0"/>
              </a:rPr>
              <a:t>наявність зовнішніх пошкоджень вогнегасників та слідів корозії на них;     </a:t>
            </a:r>
          </a:p>
          <a:p>
            <a:pPr>
              <a:lnSpc>
                <a:spcPct val="115000"/>
              </a:lnSpc>
              <a:spcAft>
                <a:spcPts val="1000"/>
              </a:spcAft>
            </a:pPr>
            <a:r>
              <a:rPr lang="uk-UA" sz="2400" dirty="0">
                <a:ea typeface="Calibri" panose="020F0502020204030204" pitchFamily="34" charset="0"/>
                <a:cs typeface="Times New Roman" panose="02020603050405020304" pitchFamily="18" charset="0"/>
              </a:rPr>
              <a:t>положення стрілки індикатора тиску кожного </a:t>
            </a:r>
            <a:r>
              <a:rPr lang="uk-UA" sz="2400" dirty="0" err="1">
                <a:ea typeface="Calibri" panose="020F0502020204030204" pitchFamily="34" charset="0"/>
                <a:cs typeface="Times New Roman" panose="02020603050405020304" pitchFamily="18" charset="0"/>
              </a:rPr>
              <a:t>закачного</a:t>
            </a:r>
            <a:r>
              <a:rPr lang="uk-UA" sz="2400" dirty="0">
                <a:ea typeface="Calibri" panose="020F0502020204030204" pitchFamily="34" charset="0"/>
                <a:cs typeface="Times New Roman" panose="02020603050405020304" pitchFamily="18" charset="0"/>
              </a:rPr>
              <a:t> вогнегасника (крім вогнегасників, у яких індикатор тиску не передбачено виробником), яка має бути в межах робочого діапазону (у зеленому секторі шкали індикатора), залежно від температури експлуатації;</a:t>
            </a:r>
          </a:p>
          <a:p>
            <a:pPr>
              <a:lnSpc>
                <a:spcPct val="115000"/>
              </a:lnSpc>
              <a:spcAft>
                <a:spcPts val="1000"/>
              </a:spcAft>
            </a:pPr>
            <a:r>
              <a:rPr lang="uk-UA" sz="2400" dirty="0">
                <a:ea typeface="Calibri" panose="020F0502020204030204" pitchFamily="34" charset="0"/>
                <a:cs typeface="Times New Roman" panose="02020603050405020304" pitchFamily="18" charset="0"/>
              </a:rPr>
              <a:t> наявність пошкоджень маркування (етикетки) кожного вогнегасника. </a:t>
            </a:r>
          </a:p>
          <a:p>
            <a:pPr marL="0" indent="0">
              <a:lnSpc>
                <a:spcPct val="115000"/>
              </a:lnSpc>
              <a:spcAft>
                <a:spcPts val="1000"/>
              </a:spcAft>
              <a:buNone/>
            </a:pPr>
            <a:r>
              <a:rPr lang="uk-UA" sz="2400" dirty="0">
                <a:ea typeface="Calibri" panose="020F0502020204030204" pitchFamily="34" charset="0"/>
                <a:cs typeface="Times New Roman" panose="02020603050405020304" pitchFamily="18" charset="0"/>
              </a:rPr>
              <a:t>     Результати оглядів реєструє особа, відповідальна за пожежну безпеку на об’єкті, у журналі обліку вогнегасників.</a:t>
            </a:r>
          </a:p>
          <a:p>
            <a:pPr marL="0" indent="0">
              <a:lnSpc>
                <a:spcPct val="115000"/>
              </a:lnSpc>
              <a:spcAft>
                <a:spcPts val="1000"/>
              </a:spcAft>
              <a:buNone/>
            </a:pP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1000"/>
              </a:spcAft>
              <a:buNone/>
            </a:pPr>
            <a:endParaRPr lang="ru-RU" dirty="0">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205962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58578C-ECE3-09E8-9287-2F9CC2563612}"/>
              </a:ext>
            </a:extLst>
          </p:cNvPr>
          <p:cNvSpPr>
            <a:spLocks noGrp="1"/>
          </p:cNvSpPr>
          <p:nvPr>
            <p:ph type="title"/>
          </p:nvPr>
        </p:nvSpPr>
        <p:spPr/>
        <p:txBody>
          <a:bodyPr>
            <a:normAutofit/>
          </a:bodyPr>
          <a:lstStyle/>
          <a:p>
            <a:r>
              <a:rPr lang="uk-UA" sz="4400" dirty="0">
                <a:latin typeface="+mn-lt"/>
              </a:rPr>
              <a:t>Основні законодавчі та нормативно-правові  акти :</a:t>
            </a:r>
            <a:endParaRPr lang="ru-UA" dirty="0">
              <a:latin typeface="+mn-lt"/>
            </a:endParaRPr>
          </a:p>
        </p:txBody>
      </p:sp>
      <p:sp>
        <p:nvSpPr>
          <p:cNvPr id="3" name="Объект 2">
            <a:extLst>
              <a:ext uri="{FF2B5EF4-FFF2-40B4-BE49-F238E27FC236}">
                <a16:creationId xmlns:a16="http://schemas.microsoft.com/office/drawing/2014/main" id="{D1F04767-DC03-40F1-BF50-839A4D8DC3D6}"/>
              </a:ext>
            </a:extLst>
          </p:cNvPr>
          <p:cNvSpPr>
            <a:spLocks noGrp="1"/>
          </p:cNvSpPr>
          <p:nvPr>
            <p:ph idx="1"/>
          </p:nvPr>
        </p:nvSpPr>
        <p:spPr>
          <a:xfrm>
            <a:off x="495300" y="2201662"/>
            <a:ext cx="10515600" cy="3935980"/>
          </a:xfrm>
        </p:spPr>
        <p:txBody>
          <a:bodyPr/>
          <a:lstStyle/>
          <a:p>
            <a:pPr marL="342900" indent="-342900" algn="just">
              <a:buFont typeface="Arial"/>
              <a:buChar char="•"/>
            </a:pPr>
            <a:r>
              <a:rPr lang="uk-UA" sz="2800" dirty="0"/>
              <a:t>Кодекс цивільного захисту України</a:t>
            </a:r>
            <a:endParaRPr lang="uk-UA" sz="2800" dirty="0">
              <a:cs typeface="Times New Roman"/>
            </a:endParaRPr>
          </a:p>
          <a:p>
            <a:pPr marL="285750" indent="-285750" algn="just">
              <a:buFont typeface="Arial"/>
              <a:buChar char="•"/>
            </a:pPr>
            <a:r>
              <a:rPr lang="uk" sz="2800" dirty="0">
                <a:ea typeface="+mn-lt"/>
                <a:cs typeface="+mn-lt"/>
              </a:rPr>
              <a:t>Правила пожежної безпеки в Україні</a:t>
            </a:r>
            <a:endParaRPr lang="uk-UA" sz="2800" dirty="0">
              <a:cs typeface="Times New Roman"/>
            </a:endParaRPr>
          </a:p>
          <a:p>
            <a:pPr marL="285750" indent="-285750">
              <a:buFont typeface="Arial,Sans-Serif"/>
              <a:buChar char="•"/>
            </a:pPr>
            <a:r>
              <a:rPr lang="uk-UA" sz="2800" dirty="0">
                <a:cs typeface="Times New Roman"/>
              </a:rPr>
              <a:t>Правила експлуатації та </a:t>
            </a:r>
            <a:r>
              <a:rPr lang="uk-UA" sz="2800" dirty="0">
                <a:cs typeface="Times New Roman" panose="02020603050405020304" pitchFamily="18" charset="0"/>
              </a:rPr>
              <a:t>типові норми</a:t>
            </a:r>
            <a:r>
              <a:rPr lang="uk-UA" sz="2800" dirty="0">
                <a:cs typeface="Times New Roman"/>
              </a:rPr>
              <a:t> належності вогнегасників</a:t>
            </a:r>
          </a:p>
          <a:p>
            <a:pPr marL="285750" indent="-285750">
              <a:buFont typeface="Arial,Sans-Serif"/>
              <a:buChar char="•"/>
            </a:pPr>
            <a:r>
              <a:rPr lang="uk-UA" sz="2800" dirty="0">
                <a:cs typeface="Times New Roman"/>
              </a:rPr>
              <a:t>ДСТУ </a:t>
            </a:r>
            <a:r>
              <a:rPr lang="en-US" sz="2800" dirty="0">
                <a:cs typeface="Times New Roman"/>
              </a:rPr>
              <a:t>EN ISO</a:t>
            </a:r>
            <a:r>
              <a:rPr lang="uk-UA" sz="2800" dirty="0">
                <a:cs typeface="Times New Roman"/>
              </a:rPr>
              <a:t> 7010:2019 «Кольори та знаки безпеки»</a:t>
            </a:r>
          </a:p>
          <a:p>
            <a:endParaRPr lang="ru-UA" dirty="0"/>
          </a:p>
        </p:txBody>
      </p:sp>
    </p:spTree>
    <p:extLst>
      <p:ext uri="{BB962C8B-B14F-4D97-AF65-F5344CB8AC3E}">
        <p14:creationId xmlns:p14="http://schemas.microsoft.com/office/powerpoint/2010/main" val="2262944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latin typeface="+mn-lt"/>
                <a:cs typeface="Times New Roman" panose="02020603050405020304" pitchFamily="18" charset="0"/>
              </a:rPr>
              <a:t>Експлуатація вогнегасників</a:t>
            </a:r>
            <a:endParaRPr lang="ru-RU" dirty="0"/>
          </a:p>
        </p:txBody>
      </p:sp>
      <p:sp>
        <p:nvSpPr>
          <p:cNvPr id="3" name="Объект 2"/>
          <p:cNvSpPr>
            <a:spLocks noGrp="1"/>
          </p:cNvSpPr>
          <p:nvPr>
            <p:ph idx="1"/>
          </p:nvPr>
        </p:nvSpPr>
        <p:spPr>
          <a:xfrm>
            <a:off x="495300" y="1786304"/>
            <a:ext cx="10515600" cy="4836438"/>
          </a:xfrm>
        </p:spPr>
        <p:txBody>
          <a:bodyPr>
            <a:normAutofit fontScale="77500" lnSpcReduction="20000"/>
          </a:bodyPr>
          <a:lstStyle/>
          <a:p>
            <a:pPr marL="0" indent="0">
              <a:lnSpc>
                <a:spcPct val="120000"/>
              </a:lnSpc>
              <a:spcAft>
                <a:spcPts val="1000"/>
              </a:spcAft>
              <a:buNone/>
            </a:pPr>
            <a:r>
              <a:rPr lang="ru-RU" dirty="0">
                <a:latin typeface="Calibri" panose="020F0502020204030204" pitchFamily="34" charset="0"/>
                <a:ea typeface="Calibri" panose="020F0502020204030204" pitchFamily="34" charset="0"/>
                <a:cs typeface="Times New Roman" panose="02020603050405020304" pitchFamily="18" charset="0"/>
              </a:rPr>
              <a:t>     </a:t>
            </a:r>
            <a:r>
              <a:rPr lang="uk-UA" dirty="0">
                <a:ea typeface="Calibri" panose="020F0502020204030204" pitchFamily="34" charset="0"/>
                <a:cs typeface="Times New Roman" panose="02020603050405020304" pitchFamily="18" charset="0"/>
              </a:rPr>
              <a:t>Особа, відповідальна за пожежну безпеку на об’єкті, зобов’язана організувати технічне обслуговування вогнегасників у таких випадках:</a:t>
            </a:r>
          </a:p>
          <a:p>
            <a:pPr>
              <a:lnSpc>
                <a:spcPct val="120000"/>
              </a:lnSpc>
              <a:spcAft>
                <a:spcPts val="1000"/>
              </a:spcAft>
            </a:pPr>
            <a:r>
              <a:rPr lang="uk-UA" dirty="0">
                <a:ea typeface="Calibri" panose="020F0502020204030204" pitchFamily="34" charset="0"/>
                <a:cs typeface="Times New Roman" panose="02020603050405020304" pitchFamily="18" charset="0"/>
              </a:rPr>
              <a:t>пошкодження або відсутність маркування, пломб або пристроїв блокування на них;</a:t>
            </a:r>
          </a:p>
          <a:p>
            <a:pPr>
              <a:lnSpc>
                <a:spcPct val="120000"/>
              </a:lnSpc>
              <a:spcAft>
                <a:spcPts val="1000"/>
              </a:spcAft>
            </a:pPr>
            <a:r>
              <a:rPr lang="uk-UA" dirty="0">
                <a:ea typeface="Calibri" panose="020F0502020204030204" pitchFamily="34" charset="0"/>
                <a:cs typeface="Times New Roman" panose="02020603050405020304" pitchFamily="18" charset="0"/>
              </a:rPr>
              <a:t>наявність механічних пошкоджень і слідів корозії на їх корпусах або </a:t>
            </a:r>
            <a:r>
              <a:rPr lang="uk-UA" dirty="0" err="1">
                <a:ea typeface="Calibri" panose="020F0502020204030204" pitchFamily="34" charset="0"/>
                <a:cs typeface="Times New Roman" panose="02020603050405020304" pitchFamily="18" charset="0"/>
              </a:rPr>
              <a:t>запірно</a:t>
            </a:r>
            <a:r>
              <a:rPr lang="uk-UA" dirty="0">
                <a:ea typeface="Calibri" panose="020F0502020204030204" pitchFamily="34" charset="0"/>
                <a:cs typeface="Times New Roman" panose="02020603050405020304" pitchFamily="18" charset="0"/>
              </a:rPr>
              <a:t>-пускових пристроях;</a:t>
            </a:r>
          </a:p>
          <a:p>
            <a:pPr>
              <a:lnSpc>
                <a:spcPct val="120000"/>
              </a:lnSpc>
              <a:spcAft>
                <a:spcPts val="1000"/>
              </a:spcAft>
            </a:pPr>
            <a:r>
              <a:rPr lang="uk-UA" dirty="0">
                <a:ea typeface="Calibri" panose="020F0502020204030204" pitchFamily="34" charset="0"/>
                <a:cs typeface="Times New Roman" panose="02020603050405020304" pitchFamily="18" charset="0"/>
              </a:rPr>
              <a:t>відсутність робочого тиску в корпусі та (або) наявність надмірного тиску (для вогнегасників </a:t>
            </a:r>
            <a:r>
              <a:rPr lang="uk-UA" dirty="0" err="1">
                <a:ea typeface="Calibri" panose="020F0502020204030204" pitchFamily="34" charset="0"/>
                <a:cs typeface="Times New Roman" panose="02020603050405020304" pitchFamily="18" charset="0"/>
              </a:rPr>
              <a:t>закачного</a:t>
            </a:r>
            <a:r>
              <a:rPr lang="uk-UA" dirty="0">
                <a:ea typeface="Calibri" panose="020F0502020204030204" pitchFamily="34" charset="0"/>
                <a:cs typeface="Times New Roman" panose="02020603050405020304" pitchFamily="18" charset="0"/>
              </a:rPr>
              <a:t> типу);</a:t>
            </a:r>
          </a:p>
          <a:p>
            <a:pPr>
              <a:lnSpc>
                <a:spcPct val="120000"/>
              </a:lnSpc>
              <a:spcAft>
                <a:spcPts val="1000"/>
              </a:spcAft>
            </a:pPr>
            <a:r>
              <a:rPr lang="uk-UA" dirty="0">
                <a:ea typeface="Calibri" panose="020F0502020204030204" pitchFamily="34" charset="0"/>
                <a:cs typeface="Times New Roman" panose="02020603050405020304" pitchFamily="18" charset="0"/>
              </a:rPr>
              <a:t>після використання за призначенням;</a:t>
            </a:r>
          </a:p>
          <a:p>
            <a:pPr>
              <a:lnSpc>
                <a:spcPct val="120000"/>
              </a:lnSpc>
              <a:spcAft>
                <a:spcPts val="1000"/>
              </a:spcAft>
            </a:pPr>
            <a:r>
              <a:rPr lang="uk-UA" dirty="0">
                <a:ea typeface="Calibri" panose="020F0502020204030204" pitchFamily="34" charset="0"/>
                <a:cs typeface="Times New Roman" panose="02020603050405020304" pitchFamily="18" charset="0"/>
              </a:rPr>
              <a:t>після закінчення гарантійного терміну експлуатації, передбаченого експлуатаційною документацією виробника.</a:t>
            </a:r>
          </a:p>
        </p:txBody>
      </p:sp>
    </p:spTree>
    <p:extLst>
      <p:ext uri="{BB962C8B-B14F-4D97-AF65-F5344CB8AC3E}">
        <p14:creationId xmlns:p14="http://schemas.microsoft.com/office/powerpoint/2010/main" val="2583742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latin typeface="+mn-lt"/>
                <a:cs typeface="Times New Roman" panose="02020603050405020304" pitchFamily="18" charset="0"/>
              </a:rPr>
              <a:t>Експлуатація вогнегасників</a:t>
            </a:r>
            <a:endParaRPr lang="ru-RU" dirty="0"/>
          </a:p>
        </p:txBody>
      </p:sp>
      <p:sp>
        <p:nvSpPr>
          <p:cNvPr id="3" name="Объект 2"/>
          <p:cNvSpPr>
            <a:spLocks noGrp="1"/>
          </p:cNvSpPr>
          <p:nvPr>
            <p:ph idx="1"/>
          </p:nvPr>
        </p:nvSpPr>
        <p:spPr/>
        <p:txBody>
          <a:bodyPr>
            <a:normAutofit/>
          </a:bodyPr>
          <a:lstStyle/>
          <a:p>
            <a:pPr marL="0" indent="0">
              <a:buNone/>
            </a:pPr>
            <a:r>
              <a:rPr lang="uk-UA" sz="2400" dirty="0">
                <a:ea typeface="Calibri" panose="020F0502020204030204" pitchFamily="34" charset="0"/>
                <a:cs typeface="Times New Roman" panose="02020603050405020304" pitchFamily="18" charset="0"/>
              </a:rPr>
              <a:t>Технічне обслуговування вогнегасників здійснюють ПТОВ, що мають відповідну ліцензію з надання послуг і виконання робіт протипожежного призначення. </a:t>
            </a:r>
          </a:p>
          <a:p>
            <a:pPr marL="0" indent="0">
              <a:lnSpc>
                <a:spcPct val="115000"/>
              </a:lnSpc>
              <a:spcAft>
                <a:spcPts val="1000"/>
              </a:spcAft>
              <a:buNone/>
            </a:pPr>
            <a:r>
              <a:rPr lang="uk-UA" sz="2400" dirty="0">
                <a:ea typeface="Calibri" panose="020F0502020204030204" pitchFamily="34" charset="0"/>
                <a:cs typeface="Times New Roman" panose="02020603050405020304" pitchFamily="18" charset="0"/>
              </a:rPr>
              <a:t>Під час огляду вогнегасників після надходження з технічного обслуговування особа, відповідальна за пожежну безпеку на об’єкті, перевіряє наявність на корпусі вогнегасника етикетки ПТОВ.                      </a:t>
            </a:r>
          </a:p>
          <a:p>
            <a:pPr marL="0" indent="0">
              <a:lnSpc>
                <a:spcPct val="115000"/>
              </a:lnSpc>
              <a:spcAft>
                <a:spcPts val="1000"/>
              </a:spcAft>
              <a:buNone/>
            </a:pPr>
            <a:r>
              <a:rPr lang="uk-UA" sz="2400" dirty="0">
                <a:ea typeface="Calibri" panose="020F0502020204030204" pitchFamily="34" charset="0"/>
                <a:cs typeface="Times New Roman" panose="02020603050405020304" pitchFamily="18" charset="0"/>
              </a:rPr>
              <a:t>Приймання вогнегасників після технічного обслуговування оформлюють </a:t>
            </a:r>
            <a:r>
              <a:rPr lang="uk-UA" sz="2400" b="1" dirty="0">
                <a:ea typeface="Calibri" panose="020F0502020204030204" pitchFamily="34" charset="0"/>
                <a:cs typeface="Times New Roman" panose="02020603050405020304" pitchFamily="18" charset="0"/>
              </a:rPr>
              <a:t>актом</a:t>
            </a:r>
            <a:r>
              <a:rPr lang="uk-UA" sz="2400" dirty="0">
                <a:ea typeface="Calibri" panose="020F0502020204030204" pitchFamily="34" charset="0"/>
                <a:cs typeface="Times New Roman" panose="02020603050405020304" pitchFamily="18" charset="0"/>
              </a:rPr>
              <a:t>, який складають не менше ніж </a:t>
            </a:r>
            <a:r>
              <a:rPr lang="uk-UA" sz="2400" b="1" dirty="0">
                <a:ea typeface="Calibri" panose="020F0502020204030204" pitchFamily="34" charset="0"/>
                <a:cs typeface="Times New Roman" panose="02020603050405020304" pitchFamily="18" charset="0"/>
              </a:rPr>
              <a:t>у двох примірниках </a:t>
            </a:r>
            <a:r>
              <a:rPr lang="uk-UA" sz="2400" dirty="0">
                <a:ea typeface="Calibri" panose="020F0502020204030204" pitchFamily="34" charset="0"/>
                <a:cs typeface="Times New Roman" panose="02020603050405020304" pitchFamily="18" charset="0"/>
              </a:rPr>
              <a:t>і підписують представники споживача послуг та ПТОВ.</a:t>
            </a:r>
          </a:p>
          <a:p>
            <a:pPr marL="0" indent="0">
              <a:lnSpc>
                <a:spcPct val="115000"/>
              </a:lnSpc>
              <a:spcAft>
                <a:spcPts val="1000"/>
              </a:spcAft>
              <a:buNone/>
            </a:pP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011783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7" y="1293919"/>
            <a:ext cx="3932237" cy="2135080"/>
          </a:xfrm>
        </p:spPr>
        <p:txBody>
          <a:bodyPr>
            <a:normAutofit/>
          </a:bodyPr>
          <a:lstStyle/>
          <a:p>
            <a:r>
              <a:rPr lang="uk-UA" sz="4400" dirty="0">
                <a:latin typeface="+mn-lt"/>
                <a:cs typeface="Times New Roman" panose="02020603050405020304" pitchFamily="18" charset="0"/>
              </a:rPr>
              <a:t>Експлуатація вогнегасників</a:t>
            </a:r>
            <a:endParaRPr lang="ru-RU" sz="4400" dirty="0"/>
          </a:p>
        </p:txBody>
      </p:sp>
      <p:pic>
        <p:nvPicPr>
          <p:cNvPr id="4" name="Объект 3"/>
          <p:cNvPicPr>
            <a:picLocks noGrp="1" noChangeAspect="1"/>
          </p:cNvPicPr>
          <p:nvPr>
            <p:ph idx="1"/>
          </p:nvPr>
        </p:nvPicPr>
        <p:blipFill>
          <a:blip r:embed="rId2"/>
          <a:stretch>
            <a:fillRect/>
          </a:stretch>
        </p:blipFill>
        <p:spPr>
          <a:xfrm>
            <a:off x="5032268" y="1318936"/>
            <a:ext cx="6172200" cy="4220127"/>
          </a:xfrm>
          <a:prstGeom prst="rect">
            <a:avLst/>
          </a:prstGeom>
        </p:spPr>
      </p:pic>
      <p:sp>
        <p:nvSpPr>
          <p:cNvPr id="5" name="Текст 4">
            <a:extLst>
              <a:ext uri="{FF2B5EF4-FFF2-40B4-BE49-F238E27FC236}">
                <a16:creationId xmlns:a16="http://schemas.microsoft.com/office/drawing/2014/main" id="{8D84D50D-653F-DEFC-4E7C-BFEA63E9BBCF}"/>
              </a:ext>
            </a:extLst>
          </p:cNvPr>
          <p:cNvSpPr>
            <a:spLocks noGrp="1"/>
          </p:cNvSpPr>
          <p:nvPr>
            <p:ph type="body" sz="half" idx="2"/>
          </p:nvPr>
        </p:nvSpPr>
        <p:spPr/>
        <p:txBody>
          <a:bodyPr/>
          <a:lstStyle/>
          <a:p>
            <a:endParaRPr lang="ru-UA"/>
          </a:p>
        </p:txBody>
      </p:sp>
    </p:spTree>
    <p:extLst>
      <p:ext uri="{BB962C8B-B14F-4D97-AF65-F5344CB8AC3E}">
        <p14:creationId xmlns:p14="http://schemas.microsoft.com/office/powerpoint/2010/main" val="1457600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latin typeface="+mn-lt"/>
                <a:cs typeface="Times New Roman" panose="02020603050405020304" pitchFamily="18" charset="0"/>
              </a:rPr>
              <a:t>Прийоми роботи з </a:t>
            </a:r>
            <a:r>
              <a:rPr lang="ru-RU" dirty="0" err="1">
                <a:latin typeface="+mn-lt"/>
                <a:cs typeface="Times New Roman" panose="02020603050405020304" pitchFamily="18" charset="0"/>
              </a:rPr>
              <a:t>вогнегасниками</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25000" lnSpcReduction="20000"/>
          </a:bodyPr>
          <a:lstStyle/>
          <a:p>
            <a:pPr marL="0" indent="0">
              <a:lnSpc>
                <a:spcPct val="115000"/>
              </a:lnSpc>
              <a:spcAft>
                <a:spcPts val="1000"/>
              </a:spcAft>
              <a:buNone/>
            </a:pPr>
            <a:r>
              <a:rPr lang="uk-UA" sz="8800" dirty="0">
                <a:ea typeface="Calibri" panose="020F0502020204030204" pitchFamily="34" charset="0"/>
                <a:cs typeface="Times New Roman" panose="02020603050405020304" pitchFamily="18" charset="0"/>
              </a:rPr>
              <a:t>Газові вогнегасники застосовують у випадках, коли для ефективного гасіння пожежі необхідні вогнегасні речовини, що не пошкоджують обладнання та об’єкти (електронна апаратура, музеї, архіви тощо). Порошкові вогнегасники для гасіння таких пожеж можна використовувати лише за відсутності газових вогнегасників.</a:t>
            </a:r>
          </a:p>
          <a:p>
            <a:pPr marL="0" indent="0">
              <a:lnSpc>
                <a:spcPct val="115000"/>
              </a:lnSpc>
              <a:spcAft>
                <a:spcPts val="1000"/>
              </a:spcAft>
              <a:buNone/>
            </a:pPr>
            <a:r>
              <a:rPr lang="uk-UA" sz="8800" dirty="0">
                <a:ea typeface="Calibri" panose="020F0502020204030204" pitchFamily="34" charset="0"/>
                <a:cs typeface="Times New Roman" panose="02020603050405020304" pitchFamily="18" charset="0"/>
              </a:rPr>
              <a:t>Вогнегасник для гасіння пожежі електрообладнання, що перебуває під напругою електричного струму до 1000 В, використовуйте відповідно до рекомендацій у паспорті на вогнегасник.</a:t>
            </a:r>
          </a:p>
          <a:p>
            <a:pPr marL="0" indent="0">
              <a:lnSpc>
                <a:spcPct val="115000"/>
              </a:lnSpc>
              <a:spcAft>
                <a:spcPts val="1000"/>
              </a:spcAft>
              <a:buNone/>
            </a:pPr>
            <a:r>
              <a:rPr lang="uk-UA" sz="8800" dirty="0">
                <a:ea typeface="Calibri" panose="020F0502020204030204" pitchFamily="34" charset="0"/>
                <a:cs typeface="Times New Roman" panose="02020603050405020304" pitchFamily="18" charset="0"/>
              </a:rPr>
              <a:t>Під час гасіння пожежі одночасно кількома вогнегасниками  заборонено спрямовувати  струмені вогнегасної речовини назустріч один одному. </a:t>
            </a:r>
          </a:p>
          <a:p>
            <a:pPr marL="0" indent="0">
              <a:lnSpc>
                <a:spcPct val="115000"/>
              </a:lnSpc>
              <a:spcAft>
                <a:spcPts val="1000"/>
              </a:spcAft>
              <a:buNone/>
            </a:pPr>
            <a:r>
              <a:rPr lang="uk-UA" sz="8800" dirty="0">
                <a:ea typeface="Calibri" panose="020F0502020204030204" pitchFamily="34" charset="0"/>
                <a:cs typeface="Times New Roman" panose="02020603050405020304" pitchFamily="18" charset="0"/>
              </a:rPr>
              <a:t>Осередки пожежі, які виникли поза межами приміщень, потрібно гасити вогнегасником з невітряного боку та з безпечної відстані, але не менше ніж 1,5 метра до осередку пожежі.</a:t>
            </a:r>
          </a:p>
          <a:p>
            <a:pPr marL="0" indent="0">
              <a:lnSpc>
                <a:spcPct val="115000"/>
              </a:lnSpc>
              <a:spcAft>
                <a:spcPts val="1000"/>
              </a:spcAft>
              <a:buNone/>
            </a:pPr>
            <a:endParaRPr lang="uk-UA" sz="3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ru-RU"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779736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latin typeface="+mn-lt"/>
                <a:cs typeface="Times New Roman" panose="02020603050405020304" pitchFamily="18" charset="0"/>
              </a:rPr>
              <a:t>Прийоми роботи з вогнегасниками</a:t>
            </a:r>
            <a:endParaRPr lang="ru-RU" dirty="0">
              <a:latin typeface="+mn-lt"/>
            </a:endParaRPr>
          </a:p>
        </p:txBody>
      </p:sp>
      <p:sp>
        <p:nvSpPr>
          <p:cNvPr id="3" name="Объект 2"/>
          <p:cNvSpPr>
            <a:spLocks noGrp="1"/>
          </p:cNvSpPr>
          <p:nvPr>
            <p:ph idx="1"/>
          </p:nvPr>
        </p:nvSpPr>
        <p:spPr/>
        <p:txBody>
          <a:bodyPr>
            <a:normAutofit/>
          </a:bodyPr>
          <a:lstStyle/>
          <a:p>
            <a:pPr marL="0" indent="0">
              <a:buNone/>
            </a:pPr>
            <a:r>
              <a:rPr lang="uk-UA" sz="2400" dirty="0">
                <a:ea typeface="Times New Roman" panose="02020603050405020304" pitchFamily="18" charset="0"/>
              </a:rPr>
              <a:t>Порядок приведення у дію вуглекислотного (газового) вогнегасника :   </a:t>
            </a:r>
          </a:p>
          <a:p>
            <a:pPr marL="0" indent="0">
              <a:buNone/>
            </a:pPr>
            <a:endParaRPr lang="ru-RU" sz="2400" dirty="0"/>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565745" y="2361141"/>
            <a:ext cx="10126134" cy="4131734"/>
          </a:xfrm>
          <a:prstGeom prst="rect">
            <a:avLst/>
          </a:prstGeom>
          <a:noFill/>
          <a:ln>
            <a:noFill/>
          </a:ln>
        </p:spPr>
      </p:pic>
    </p:spTree>
    <p:extLst>
      <p:ext uri="{BB962C8B-B14F-4D97-AF65-F5344CB8AC3E}">
        <p14:creationId xmlns:p14="http://schemas.microsoft.com/office/powerpoint/2010/main" val="3873843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199"/>
            <a:ext cx="4113952" cy="3484485"/>
          </a:xfrm>
        </p:spPr>
        <p:txBody>
          <a:bodyPr>
            <a:noAutofit/>
          </a:bodyPr>
          <a:lstStyle/>
          <a:p>
            <a:r>
              <a:rPr lang="ru-RU" sz="4400" dirty="0">
                <a:latin typeface="+mn-lt"/>
                <a:cs typeface="Times New Roman" panose="02020603050405020304" pitchFamily="18" charset="0"/>
              </a:rPr>
              <a:t>Прийоми роботи з вогнегасниками</a:t>
            </a:r>
            <a:endParaRPr lang="ru-RU" sz="4400" dirty="0">
              <a:latin typeface="+mn-lt"/>
            </a:endParaRPr>
          </a:p>
        </p:txBody>
      </p:sp>
      <p:pic>
        <p:nvPicPr>
          <p:cNvPr id="4" name="Объект 3"/>
          <p:cNvPicPr>
            <a:picLocks noGrp="1"/>
          </p:cNvPicPr>
          <p:nvPr>
            <p:ph idx="1"/>
          </p:nvPr>
        </p:nvPicPr>
        <p:blipFill rotWithShape="1">
          <a:blip r:embed="rId2">
            <a:extLst>
              <a:ext uri="{28A0092B-C50C-407E-A947-70E740481C1C}">
                <a14:useLocalDpi xmlns:a14="http://schemas.microsoft.com/office/drawing/2010/main" val="0"/>
              </a:ext>
            </a:extLst>
          </a:blip>
          <a:stretch/>
        </p:blipFill>
        <p:spPr bwMode="auto">
          <a:xfrm>
            <a:off x="5272813" y="274884"/>
            <a:ext cx="5247226" cy="6308232"/>
          </a:xfrm>
          <a:prstGeom prst="rect">
            <a:avLst/>
          </a:prstGeom>
          <a:noFill/>
          <a:ln w="38100" cap="flat" cmpd="dbl" algn="ctr">
            <a:solidFill>
              <a:srgbClr val="000000"/>
            </a:solidFill>
            <a:prstDash val="solid"/>
            <a:miter lim="800000"/>
            <a:headEnd type="none" w="med" len="med"/>
            <a:tailEnd type="none" w="med" len="med"/>
          </a:ln>
          <a:extLst>
            <a:ext uri="{53640926-AAD7-44D8-BBD7-CCE9431645EC}">
              <a14:shadowObscured xmlns:a14="http://schemas.microsoft.com/office/drawing/2010/main"/>
            </a:ext>
          </a:extLst>
        </p:spPr>
      </p:pic>
      <p:sp>
        <p:nvSpPr>
          <p:cNvPr id="5" name="Текст 4">
            <a:extLst>
              <a:ext uri="{FF2B5EF4-FFF2-40B4-BE49-F238E27FC236}">
                <a16:creationId xmlns:a16="http://schemas.microsoft.com/office/drawing/2014/main" id="{65776540-A887-FAF2-F673-B96D7E12E9A2}"/>
              </a:ext>
            </a:extLst>
          </p:cNvPr>
          <p:cNvSpPr>
            <a:spLocks noGrp="1"/>
          </p:cNvSpPr>
          <p:nvPr>
            <p:ph type="body" sz="half" idx="2"/>
          </p:nvPr>
        </p:nvSpPr>
        <p:spPr/>
        <p:txBody>
          <a:bodyPr/>
          <a:lstStyle/>
          <a:p>
            <a:endParaRPr lang="ru-UA"/>
          </a:p>
        </p:txBody>
      </p:sp>
    </p:spTree>
    <p:extLst>
      <p:ext uri="{BB962C8B-B14F-4D97-AF65-F5344CB8AC3E}">
        <p14:creationId xmlns:p14="http://schemas.microsoft.com/office/powerpoint/2010/main" val="3958889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latin typeface="+mn-lt"/>
                <a:cs typeface="Times New Roman" panose="02020603050405020304" pitchFamily="18" charset="0"/>
              </a:rPr>
              <a:t>Інші первинні засоби пожежогасіння</a:t>
            </a:r>
            <a:endParaRPr lang="ru-RU" dirty="0">
              <a:latin typeface="+mn-lt"/>
              <a:cs typeface="Times New Roman" panose="02020603050405020304" pitchFamily="18" charset="0"/>
            </a:endParaRPr>
          </a:p>
        </p:txBody>
      </p:sp>
      <p:sp>
        <p:nvSpPr>
          <p:cNvPr id="3" name="Объект 2"/>
          <p:cNvSpPr>
            <a:spLocks noGrp="1"/>
          </p:cNvSpPr>
          <p:nvPr>
            <p:ph idx="1"/>
          </p:nvPr>
        </p:nvSpPr>
        <p:spPr/>
        <p:txBody>
          <a:bodyPr>
            <a:normAutofit/>
          </a:bodyPr>
          <a:lstStyle/>
          <a:p>
            <a:pPr indent="0">
              <a:lnSpc>
                <a:spcPct val="100000"/>
              </a:lnSpc>
              <a:spcAft>
                <a:spcPts val="0"/>
              </a:spcAft>
              <a:buNone/>
              <a:tabLst>
                <a:tab pos="990600" algn="l"/>
                <a:tab pos="3962400" algn="l"/>
              </a:tabLst>
            </a:pPr>
            <a:r>
              <a:rPr lang="uk-UA" sz="2400" dirty="0">
                <a:ea typeface="Times New Roman" panose="02020603050405020304" pitchFamily="18" charset="0"/>
              </a:rPr>
              <a:t>Згідно з Правилами пожежної безпеки в Україні будівлі, споруди, приміщення, технологічні (медичні) установки потрібно </a:t>
            </a:r>
            <a:r>
              <a:rPr lang="uk-UA" sz="2400" dirty="0" err="1">
                <a:ea typeface="Times New Roman" panose="02020603050405020304" pitchFamily="18" charset="0"/>
              </a:rPr>
              <a:t>забезпити</a:t>
            </a:r>
            <a:r>
              <a:rPr lang="uk-UA" sz="2400" dirty="0">
                <a:ea typeface="Times New Roman" panose="02020603050405020304" pitchFamily="18" charset="0"/>
              </a:rPr>
              <a:t> первинними засобами пожежогасіння: вогнегасниками, ящиками з піском, бочками з водою, покривалами з негорючого теплоізоляційного матеріалу, пожежними відрами, совковими лопатами, пожежним інструментом (гаками, ломами, сокирами тощо), які використовуються для локалізації і ліквідації пожеж у їх початковій стадії розвитку.</a:t>
            </a:r>
            <a:endParaRPr lang="ru-RU" sz="2400" dirty="0">
              <a:ea typeface="Times New Roman" panose="02020603050405020304" pitchFamily="18" charset="0"/>
            </a:endParaRPr>
          </a:p>
          <a:p>
            <a:pPr marL="0" indent="0">
              <a:buNone/>
            </a:pPr>
            <a:endParaRPr lang="ru-RU" dirty="0"/>
          </a:p>
          <a:p>
            <a:pPr marL="0" indent="0">
              <a:buNone/>
            </a:pPr>
            <a:endParaRPr lang="ru-RU" dirty="0"/>
          </a:p>
        </p:txBody>
      </p:sp>
    </p:spTree>
    <p:extLst>
      <p:ext uri="{BB962C8B-B14F-4D97-AF65-F5344CB8AC3E}">
        <p14:creationId xmlns:p14="http://schemas.microsoft.com/office/powerpoint/2010/main" val="28638613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latin typeface="+mn-lt"/>
                <a:cs typeface="Times New Roman" panose="02020603050405020304" pitchFamily="18" charset="0"/>
              </a:rPr>
              <a:t>Інші первинні засоби пожежогасіння</a:t>
            </a:r>
            <a:endParaRPr lang="ru-RU" dirty="0">
              <a:latin typeface="+mn-lt"/>
            </a:endParaRPr>
          </a:p>
        </p:txBody>
      </p:sp>
      <p:sp>
        <p:nvSpPr>
          <p:cNvPr id="3" name="Объект 2"/>
          <p:cNvSpPr>
            <a:spLocks noGrp="1"/>
          </p:cNvSpPr>
          <p:nvPr>
            <p:ph idx="1"/>
          </p:nvPr>
        </p:nvSpPr>
        <p:spPr/>
        <p:txBody>
          <a:bodyPr/>
          <a:lstStyle/>
          <a:p>
            <a:pPr marL="0" indent="0">
              <a:buNone/>
            </a:pPr>
            <a:endParaRPr lang="uk-UA" dirty="0"/>
          </a:p>
          <a:p>
            <a:pPr marL="0" indent="0">
              <a:buNone/>
            </a:pPr>
            <a:endParaRPr lang="uk-UA" dirty="0"/>
          </a:p>
          <a:p>
            <a:pPr marL="0" indent="0">
              <a:buNone/>
            </a:pPr>
            <a:r>
              <a:rPr lang="uk-UA" dirty="0"/>
              <a:t>   </a:t>
            </a:r>
            <a:endParaRPr lang="ru-RU" dirty="0"/>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838200" y="2487613"/>
            <a:ext cx="2570691" cy="2344031"/>
          </a:xfrm>
          <a:prstGeom prst="rect">
            <a:avLst/>
          </a:prstGeom>
          <a:noFill/>
          <a:ln>
            <a:noFill/>
          </a:ln>
        </p:spPr>
      </p:pic>
      <p:pic>
        <p:nvPicPr>
          <p:cNvPr id="5" name="Рисунок 4"/>
          <p:cNvPicPr/>
          <p:nvPr/>
        </p:nvPicPr>
        <p:blipFill>
          <a:blip r:embed="rId3">
            <a:extLst>
              <a:ext uri="{28A0092B-C50C-407E-A947-70E740481C1C}">
                <a14:useLocalDpi xmlns:a14="http://schemas.microsoft.com/office/drawing/2010/main" val="0"/>
              </a:ext>
            </a:extLst>
          </a:blip>
          <a:srcRect/>
          <a:stretch>
            <a:fillRect/>
          </a:stretch>
        </p:blipFill>
        <p:spPr bwMode="auto">
          <a:xfrm>
            <a:off x="4662329" y="2487612"/>
            <a:ext cx="2157307" cy="2344031"/>
          </a:xfrm>
          <a:prstGeom prst="rect">
            <a:avLst/>
          </a:prstGeom>
          <a:noFill/>
          <a:ln>
            <a:noFill/>
          </a:ln>
        </p:spPr>
      </p:pic>
      <p:pic>
        <p:nvPicPr>
          <p:cNvPr id="6" name="Рисунок 5"/>
          <p:cNvPicPr/>
          <p:nvPr/>
        </p:nvPicPr>
        <p:blipFill>
          <a:blip r:embed="rId4">
            <a:extLst>
              <a:ext uri="{28A0092B-C50C-407E-A947-70E740481C1C}">
                <a14:useLocalDpi xmlns:a14="http://schemas.microsoft.com/office/drawing/2010/main" val="0"/>
              </a:ext>
            </a:extLst>
          </a:blip>
          <a:srcRect/>
          <a:stretch>
            <a:fillRect/>
          </a:stretch>
        </p:blipFill>
        <p:spPr bwMode="auto">
          <a:xfrm>
            <a:off x="8073075" y="2487612"/>
            <a:ext cx="2736639" cy="2344031"/>
          </a:xfrm>
          <a:prstGeom prst="rect">
            <a:avLst/>
          </a:prstGeom>
          <a:noFill/>
          <a:ln>
            <a:noFill/>
          </a:ln>
        </p:spPr>
      </p:pic>
    </p:spTree>
    <p:extLst>
      <p:ext uri="{BB962C8B-B14F-4D97-AF65-F5344CB8AC3E}">
        <p14:creationId xmlns:p14="http://schemas.microsoft.com/office/powerpoint/2010/main" val="2826094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latin typeface="+mn-lt"/>
                <a:cs typeface="Times New Roman" panose="02020603050405020304" pitchFamily="18" charset="0"/>
              </a:rPr>
              <a:t>Інші первинні засоби пожежогасіння</a:t>
            </a:r>
            <a:endParaRPr lang="ru-RU" dirty="0">
              <a:latin typeface="+mn-lt"/>
            </a:endParaRPr>
          </a:p>
        </p:txBody>
      </p:sp>
      <p:sp>
        <p:nvSpPr>
          <p:cNvPr id="3" name="Объект 2"/>
          <p:cNvSpPr>
            <a:spLocks noGrp="1"/>
          </p:cNvSpPr>
          <p:nvPr>
            <p:ph idx="1"/>
          </p:nvPr>
        </p:nvSpPr>
        <p:spPr/>
        <p:txBody>
          <a:bodyPr>
            <a:normAutofit fontScale="40000" lnSpcReduction="20000"/>
          </a:bodyPr>
          <a:lstStyle/>
          <a:p>
            <a:pPr marL="0" indent="0">
              <a:lnSpc>
                <a:spcPct val="120000"/>
              </a:lnSpc>
              <a:spcBef>
                <a:spcPts val="0"/>
              </a:spcBef>
              <a:buNone/>
            </a:pPr>
            <a:r>
              <a:rPr lang="uk-UA" sz="5100" dirty="0">
                <a:ea typeface="Times New Roman" panose="02020603050405020304" pitchFamily="18" charset="0"/>
              </a:rPr>
              <a:t>Ящики для піску повинні мати місткість 0,5, 1,0 або 3,0 куб. м та бути укомплектованими совковою лопатою.</a:t>
            </a:r>
          </a:p>
          <a:p>
            <a:pPr marL="0" indent="0">
              <a:lnSpc>
                <a:spcPct val="120000"/>
              </a:lnSpc>
              <a:spcBef>
                <a:spcPts val="0"/>
              </a:spcBef>
              <a:buNone/>
            </a:pPr>
            <a:endParaRPr lang="uk-UA" sz="5100" dirty="0">
              <a:ea typeface="Times New Roman" panose="02020603050405020304" pitchFamily="18" charset="0"/>
            </a:endParaRPr>
          </a:p>
          <a:p>
            <a:pPr marL="0" indent="0" algn="just">
              <a:lnSpc>
                <a:spcPct val="120000"/>
              </a:lnSpc>
              <a:spcBef>
                <a:spcPts val="0"/>
              </a:spcBef>
              <a:buNone/>
            </a:pPr>
            <a:r>
              <a:rPr lang="uk-UA" sz="5100" dirty="0">
                <a:ea typeface="Times New Roman" panose="02020603050405020304" pitchFamily="18" charset="0"/>
              </a:rPr>
              <a:t>Бочки з водою встановлюють у виробничих, складських та інших приміщеннях, спорудах у разі відсутності внутрішнього протипожежного водогону та за наявності горючих матеріалів, а також на території об'єктів, зокрема лікувально-профілактичних. Їх кількість у приміщеннях визначають з розрахунку установки однієї бочки на 250-300 </a:t>
            </a:r>
            <a:r>
              <a:rPr lang="uk-UA" sz="5100" dirty="0" err="1">
                <a:ea typeface="Times New Roman" panose="02020603050405020304" pitchFamily="18" charset="0"/>
              </a:rPr>
              <a:t>кв</a:t>
            </a:r>
            <a:r>
              <a:rPr lang="uk-UA" sz="5100" dirty="0">
                <a:ea typeface="Times New Roman" panose="02020603050405020304" pitchFamily="18" charset="0"/>
              </a:rPr>
              <a:t>. м </a:t>
            </a:r>
            <a:r>
              <a:rPr lang="uk-UA" sz="5100" dirty="0" err="1">
                <a:ea typeface="Times New Roman" panose="02020603050405020304" pitchFamily="18" charset="0"/>
              </a:rPr>
              <a:t>захищуваної</a:t>
            </a:r>
            <a:r>
              <a:rPr lang="uk-UA" sz="5100" dirty="0">
                <a:ea typeface="Times New Roman" panose="02020603050405020304" pitchFamily="18" charset="0"/>
              </a:rPr>
              <a:t> площі.</a:t>
            </a:r>
          </a:p>
          <a:p>
            <a:pPr marL="0" indent="0" algn="just">
              <a:lnSpc>
                <a:spcPct val="120000"/>
              </a:lnSpc>
              <a:spcBef>
                <a:spcPts val="0"/>
              </a:spcBef>
              <a:buNone/>
            </a:pPr>
            <a:endParaRPr lang="ru-RU" sz="5100" dirty="0">
              <a:ea typeface="Times New Roman" panose="02020603050405020304" pitchFamily="18" charset="0"/>
            </a:endParaRPr>
          </a:p>
          <a:p>
            <a:pPr marL="0" indent="0" algn="just">
              <a:lnSpc>
                <a:spcPct val="120000"/>
              </a:lnSpc>
              <a:spcBef>
                <a:spcPts val="0"/>
              </a:spcBef>
              <a:buNone/>
            </a:pPr>
            <a:r>
              <a:rPr lang="uk-UA" sz="5100" dirty="0">
                <a:ea typeface="Times New Roman" panose="02020603050405020304" pitchFamily="18" charset="0"/>
              </a:rPr>
              <a:t>Бочки для зберігання води з метою пожежогасіння повинні мати місткість не менше 0,2 </a:t>
            </a:r>
            <a:r>
              <a:rPr lang="uk-UA" sz="5100" dirty="0" err="1">
                <a:ea typeface="Times New Roman" panose="02020603050405020304" pitchFamily="18" charset="0"/>
              </a:rPr>
              <a:t>кв</a:t>
            </a:r>
            <a:r>
              <a:rPr lang="uk-UA" sz="5100" dirty="0">
                <a:ea typeface="Times New Roman" panose="02020603050405020304" pitchFamily="18" charset="0"/>
              </a:rPr>
              <a:t>. м і бути укомплектовані пожежним відром місткістю не менше 0,008 куб. м.</a:t>
            </a:r>
            <a:endParaRPr lang="ru-RU" sz="5100" dirty="0">
              <a:ea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154679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latin typeface="+mn-lt"/>
                <a:cs typeface="Times New Roman" panose="02020603050405020304" pitchFamily="18" charset="0"/>
              </a:rPr>
              <a:t>Інші первинні засоби пожежогасіння</a:t>
            </a:r>
            <a:endParaRPr lang="ru-RU" dirty="0">
              <a:latin typeface="+mn-lt"/>
            </a:endParaRPr>
          </a:p>
        </p:txBody>
      </p:sp>
      <p:sp>
        <p:nvSpPr>
          <p:cNvPr id="3" name="Объект 2"/>
          <p:cNvSpPr>
            <a:spLocks noGrp="1"/>
          </p:cNvSpPr>
          <p:nvPr>
            <p:ph idx="1"/>
          </p:nvPr>
        </p:nvSpPr>
        <p:spPr/>
        <p:txBody>
          <a:bodyPr>
            <a:normAutofit fontScale="92500" lnSpcReduction="10000"/>
          </a:bodyPr>
          <a:lstStyle/>
          <a:p>
            <a:pPr marL="0" indent="0" algn="just">
              <a:lnSpc>
                <a:spcPct val="95000"/>
              </a:lnSpc>
              <a:spcAft>
                <a:spcPts val="0"/>
              </a:spcAft>
              <a:buNone/>
            </a:pPr>
            <a:r>
              <a:rPr lang="uk-UA" sz="2600" dirty="0">
                <a:ea typeface="Times New Roman" panose="02020603050405020304" pitchFamily="18" charset="0"/>
              </a:rPr>
              <a:t>Покривала з негорючого теплоізоляційного матеріалу повинні мати розмір не менш як 1x1 м. Вони призначені для гасіння невеликих осередків пожеж у разі займання речовин, горіння яких не може відбуватися без доступу повітря. У місцях  застосування та зберігання ЛЗР та ГР розміри покривал можуть бути збільшені до величин: 2x1,5 м, 2х2 м. Покривала слід застосовувати для гасіння пожеж класів «А», «В», «D».</a:t>
            </a:r>
          </a:p>
          <a:p>
            <a:pPr marL="0" indent="0" algn="just">
              <a:lnSpc>
                <a:spcPct val="95000"/>
              </a:lnSpc>
              <a:spcAft>
                <a:spcPts val="0"/>
              </a:spcAft>
              <a:buNone/>
            </a:pPr>
            <a:r>
              <a:rPr lang="uk-UA" sz="2600" dirty="0">
                <a:ea typeface="Times New Roman" panose="02020603050405020304" pitchFamily="18" charset="0"/>
              </a:rPr>
              <a:t>Пожежні щити (стенди) слід встановлювати на території об'єкта з розрахунку один щит (стенд) на площу 5000 </a:t>
            </a:r>
            <a:r>
              <a:rPr lang="uk-UA" sz="2600" dirty="0" err="1">
                <a:ea typeface="Times New Roman" panose="02020603050405020304" pitchFamily="18" charset="0"/>
              </a:rPr>
              <a:t>кв</a:t>
            </a:r>
            <a:r>
              <a:rPr lang="uk-UA" sz="2600" dirty="0">
                <a:ea typeface="Times New Roman" panose="02020603050405020304" pitchFamily="18" charset="0"/>
              </a:rPr>
              <a:t>. м.</a:t>
            </a:r>
            <a:endParaRPr lang="ru-RU" sz="2600" dirty="0">
              <a:ea typeface="Times New Roman" panose="02020603050405020304" pitchFamily="18" charset="0"/>
            </a:endParaRPr>
          </a:p>
          <a:p>
            <a:pPr marL="0" indent="0" algn="just">
              <a:lnSpc>
                <a:spcPct val="95000"/>
              </a:lnSpc>
              <a:spcAft>
                <a:spcPts val="0"/>
              </a:spcAft>
              <a:buNone/>
            </a:pPr>
            <a:r>
              <a:rPr lang="uk-UA" sz="2600" dirty="0">
                <a:ea typeface="Times New Roman" panose="02020603050405020304" pitchFamily="18" charset="0"/>
              </a:rPr>
              <a:t>До комплекту засобів пожежогасіння слід включати: вогнегасники – 3 шт., ящик з піском – 1 шт., покривало з негорючого теплоізоляційного матеріалу або повсті розміром 2x2 м – 1 шт., гаки – 3 шт., лопати – 2 шт., ломи – 2 шт., сокири – 2 шт.</a:t>
            </a:r>
            <a:endParaRPr lang="ru-RU" sz="2600" dirty="0">
              <a:ea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786895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EDBDFF-B511-DA86-4C8D-B39FD7E82522}"/>
              </a:ext>
            </a:extLst>
          </p:cNvPr>
          <p:cNvSpPr>
            <a:spLocks noGrp="1"/>
          </p:cNvSpPr>
          <p:nvPr>
            <p:ph type="title"/>
          </p:nvPr>
        </p:nvSpPr>
        <p:spPr/>
        <p:txBody>
          <a:bodyPr/>
          <a:lstStyle/>
          <a:p>
            <a:r>
              <a:rPr lang="ru-RU" sz="4000" dirty="0">
                <a:solidFill>
                  <a:srgbClr val="FF0000"/>
                </a:solidFill>
                <a:latin typeface="+mn-lt"/>
              </a:rPr>
              <a:t> </a:t>
            </a:r>
            <a:r>
              <a:rPr lang="ru-RU" sz="4400" dirty="0" err="1">
                <a:latin typeface="+mn-lt"/>
              </a:rPr>
              <a:t>П</a:t>
            </a:r>
            <a:r>
              <a:rPr lang="ru-RU" sz="4400" dirty="0" err="1">
                <a:latin typeface="+mn-lt"/>
                <a:cs typeface="Times New Roman" panose="02020603050405020304" pitchFamily="18" charset="0"/>
              </a:rPr>
              <a:t>ризначення</a:t>
            </a:r>
            <a:r>
              <a:rPr lang="ru-RU" sz="4400" dirty="0">
                <a:solidFill>
                  <a:srgbClr val="FF0000"/>
                </a:solidFill>
                <a:latin typeface="+mn-lt"/>
                <a:cs typeface="Times New Roman" panose="02020603050405020304" pitchFamily="18" charset="0"/>
              </a:rPr>
              <a:t> </a:t>
            </a:r>
            <a:r>
              <a:rPr lang="ru-RU" sz="4400" dirty="0" err="1">
                <a:latin typeface="+mn-lt"/>
                <a:cs typeface="Times New Roman" panose="02020603050405020304" pitchFamily="18" charset="0"/>
              </a:rPr>
              <a:t>вогнегасників</a:t>
            </a:r>
            <a:endParaRPr lang="ru-UA" dirty="0">
              <a:latin typeface="+mn-lt"/>
            </a:endParaRPr>
          </a:p>
        </p:txBody>
      </p:sp>
      <p:sp>
        <p:nvSpPr>
          <p:cNvPr id="3" name="Объект 2">
            <a:extLst>
              <a:ext uri="{FF2B5EF4-FFF2-40B4-BE49-F238E27FC236}">
                <a16:creationId xmlns:a16="http://schemas.microsoft.com/office/drawing/2014/main" id="{CFBDFB1E-31BC-27E3-203E-216356D81A4D}"/>
              </a:ext>
            </a:extLst>
          </p:cNvPr>
          <p:cNvSpPr>
            <a:spLocks noGrp="1"/>
          </p:cNvSpPr>
          <p:nvPr>
            <p:ph idx="1"/>
          </p:nvPr>
        </p:nvSpPr>
        <p:spPr/>
        <p:txBody>
          <a:bodyPr/>
          <a:lstStyle/>
          <a:p>
            <a:pPr marL="0" indent="0" algn="just">
              <a:lnSpc>
                <a:spcPct val="115000"/>
              </a:lnSpc>
              <a:spcAft>
                <a:spcPts val="1000"/>
              </a:spcAft>
              <a:buNone/>
            </a:pPr>
            <a:r>
              <a:rPr lang="uk-UA" b="1" dirty="0">
                <a:ea typeface="Calibri" panose="020F0502020204030204" pitchFamily="34" charset="0"/>
                <a:cs typeface="Times New Roman" panose="02020603050405020304" pitchFamily="18" charset="0"/>
              </a:rPr>
              <a:t>Вогнегасник</a:t>
            </a:r>
            <a:r>
              <a:rPr lang="uk-UA" dirty="0">
                <a:ea typeface="Calibri" panose="020F0502020204030204" pitchFamily="34" charset="0"/>
                <a:cs typeface="Times New Roman" panose="02020603050405020304" pitchFamily="18" charset="0"/>
              </a:rPr>
              <a:t> – технічний засіб, призначений для припинення горіння за допомогою подавання вогнегасної речовини, що міститься в його корпусі, під дією надлишкового тиску. За масою і конструктивним виконанням придатний для транспортування і застосування людиною.</a:t>
            </a:r>
          </a:p>
          <a:p>
            <a:pPr marL="0" indent="0">
              <a:buNone/>
            </a:pPr>
            <a:endParaRPr lang="ru-RU" dirty="0"/>
          </a:p>
          <a:p>
            <a:endParaRPr lang="ru-UA" dirty="0"/>
          </a:p>
        </p:txBody>
      </p:sp>
    </p:spTree>
    <p:extLst>
      <p:ext uri="{BB962C8B-B14F-4D97-AF65-F5344CB8AC3E}">
        <p14:creationId xmlns:p14="http://schemas.microsoft.com/office/powerpoint/2010/main" val="145531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4400" dirty="0">
                <a:latin typeface="+mn-lt"/>
                <a:cs typeface="Times New Roman" panose="02020603050405020304" pitchFamily="18" charset="0"/>
              </a:rPr>
              <a:t>Інші первинні засоби пожежогасіння</a:t>
            </a:r>
            <a:endParaRPr lang="ru-RU" sz="4400" dirty="0">
              <a:latin typeface="+mn-lt"/>
            </a:endParaRPr>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1895013" y="1690688"/>
            <a:ext cx="7675116" cy="4873699"/>
          </a:xfrm>
          <a:prstGeom prst="rect">
            <a:avLst/>
          </a:prstGeom>
          <a:noFill/>
          <a:ln w="38100" cmpd="dbl">
            <a:solidFill>
              <a:srgbClr val="000000"/>
            </a:solidFill>
            <a:miter lim="800000"/>
            <a:headEnd/>
            <a:tailEnd/>
          </a:ln>
        </p:spPr>
      </p:pic>
    </p:spTree>
    <p:extLst>
      <p:ext uri="{BB962C8B-B14F-4D97-AF65-F5344CB8AC3E}">
        <p14:creationId xmlns:p14="http://schemas.microsoft.com/office/powerpoint/2010/main" val="2842644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latin typeface="+mn-lt"/>
                <a:ea typeface="Times New Roman" panose="02020603050405020304" pitchFamily="18" charset="0"/>
              </a:rPr>
              <a:t>Підготовка об’єктів до можливої пожежі</a:t>
            </a:r>
            <a:endParaRPr lang="ru-RU" dirty="0">
              <a:latin typeface="+mn-lt"/>
            </a:endParaRPr>
          </a:p>
        </p:txBody>
      </p:sp>
      <p:sp>
        <p:nvSpPr>
          <p:cNvPr id="3" name="Объект 2"/>
          <p:cNvSpPr>
            <a:spLocks noGrp="1"/>
          </p:cNvSpPr>
          <p:nvPr>
            <p:ph idx="1"/>
          </p:nvPr>
        </p:nvSpPr>
        <p:spPr/>
        <p:txBody>
          <a:bodyPr>
            <a:normAutofit lnSpcReduction="10000"/>
          </a:bodyPr>
          <a:lstStyle/>
          <a:p>
            <a:pPr marL="0" indent="0" algn="just">
              <a:lnSpc>
                <a:spcPct val="115000"/>
              </a:lnSpc>
              <a:spcAft>
                <a:spcPts val="0"/>
              </a:spcAft>
              <a:buNone/>
            </a:pPr>
            <a:r>
              <a:rPr lang="uk-UA" sz="2600" dirty="0">
                <a:solidFill>
                  <a:srgbClr val="000000"/>
                </a:solidFill>
                <a:ea typeface="Times New Roman" panose="02020603050405020304" pitchFamily="18" charset="0"/>
                <a:cs typeface="Times New Roman" panose="02020603050405020304" pitchFamily="18" charset="0"/>
              </a:rPr>
              <a:t>У будь-яких будівлях і спорудах, окрім забезпечення несучої здатності, обмеження поширення вогню і диму та евакуації людей, необхідні додаткові заходи, які забезпечать :</a:t>
            </a:r>
            <a:endParaRPr lang="ru-RU" sz="2600" dirty="0">
              <a:ea typeface="Calibri" panose="020F0502020204030204" pitchFamily="34" charset="0"/>
              <a:cs typeface="Times New Roman" panose="02020603050405020304" pitchFamily="18" charset="0"/>
            </a:endParaRPr>
          </a:p>
          <a:p>
            <a:pPr algn="just">
              <a:lnSpc>
                <a:spcPct val="115000"/>
              </a:lnSpc>
            </a:pPr>
            <a:r>
              <a:rPr lang="uk-UA" sz="2600" dirty="0">
                <a:ea typeface="Times New Roman" panose="02020603050405020304" pitchFamily="18" charset="0"/>
                <a:cs typeface="Times New Roman" panose="02020603050405020304" pitchFamily="18" charset="0"/>
              </a:rPr>
              <a:t> </a:t>
            </a:r>
            <a:r>
              <a:rPr lang="uk-UA" sz="2600" dirty="0">
                <a:solidFill>
                  <a:srgbClr val="000000"/>
                </a:solidFill>
                <a:ea typeface="Times New Roman" panose="02020603050405020304" pitchFamily="18" charset="0"/>
                <a:cs typeface="Times New Roman" panose="02020603050405020304" pitchFamily="18" charset="0"/>
              </a:rPr>
              <a:t>можливість виконувати рятувальні роботи;</a:t>
            </a:r>
            <a:endParaRPr lang="ru-RU" sz="2600" dirty="0">
              <a:ea typeface="Calibri" panose="020F0502020204030204" pitchFamily="34" charset="0"/>
              <a:cs typeface="Times New Roman" panose="02020603050405020304" pitchFamily="18" charset="0"/>
            </a:endParaRPr>
          </a:p>
          <a:p>
            <a:pPr algn="just">
              <a:lnSpc>
                <a:spcPct val="115000"/>
              </a:lnSpc>
              <a:tabLst>
                <a:tab pos="344170" algn="l"/>
              </a:tabLst>
            </a:pPr>
            <a:r>
              <a:rPr lang="uk-UA" sz="2600" dirty="0">
                <a:solidFill>
                  <a:srgbClr val="000000"/>
                </a:solidFill>
                <a:ea typeface="Times New Roman" panose="02020603050405020304" pitchFamily="18" charset="0"/>
                <a:cs typeface="Times New Roman" panose="02020603050405020304" pitchFamily="18" charset="0"/>
              </a:rPr>
              <a:t> ефективне пожежогасіння всередині та ззовні об'єкта;</a:t>
            </a:r>
            <a:endParaRPr lang="ru-RU" sz="2600" dirty="0">
              <a:ea typeface="Calibri" panose="020F0502020204030204" pitchFamily="34" charset="0"/>
              <a:cs typeface="Times New Roman" panose="02020603050405020304" pitchFamily="18" charset="0"/>
            </a:endParaRPr>
          </a:p>
          <a:p>
            <a:pPr algn="just">
              <a:lnSpc>
                <a:spcPct val="115000"/>
              </a:lnSpc>
              <a:tabLst>
                <a:tab pos="344170" algn="l"/>
              </a:tabLst>
            </a:pPr>
            <a:r>
              <a:rPr lang="uk-UA" sz="2600" dirty="0">
                <a:solidFill>
                  <a:srgbClr val="000000"/>
                </a:solidFill>
                <a:ea typeface="Times New Roman" panose="02020603050405020304" pitchFamily="18" charset="0"/>
                <a:cs typeface="Times New Roman" panose="02020603050405020304" pitchFamily="18" charset="0"/>
              </a:rPr>
              <a:t> можливість </a:t>
            </a:r>
            <a:r>
              <a:rPr lang="uk-UA" sz="2600" dirty="0" err="1">
                <a:solidFill>
                  <a:srgbClr val="000000"/>
                </a:solidFill>
                <a:ea typeface="Times New Roman" panose="02020603050405020304" pitchFamily="18" charset="0"/>
                <a:cs typeface="Times New Roman" panose="02020603050405020304" pitchFamily="18" charset="0"/>
              </a:rPr>
              <a:t>пожежно</a:t>
            </a:r>
            <a:r>
              <a:rPr lang="uk-UA" sz="2600" dirty="0">
                <a:solidFill>
                  <a:srgbClr val="000000"/>
                </a:solidFill>
                <a:ea typeface="Times New Roman" panose="02020603050405020304" pitchFamily="18" charset="0"/>
                <a:cs typeface="Times New Roman" panose="02020603050405020304" pitchFamily="18" charset="0"/>
              </a:rPr>
              <a:t>-рятувальним підрозділам діяти з прийнятним рівнем безпеки і безпечно залишити об'єкт.</a:t>
            </a:r>
            <a:endParaRPr lang="ru-RU" sz="2600" dirty="0">
              <a:ea typeface="Calibri" panose="020F0502020204030204" pitchFamily="34" charset="0"/>
              <a:cs typeface="Times New Roman" panose="02020603050405020304" pitchFamily="18" charset="0"/>
            </a:endParaRPr>
          </a:p>
          <a:p>
            <a:pPr marL="0" indent="0" algn="just">
              <a:lnSpc>
                <a:spcPct val="115000"/>
              </a:lnSpc>
              <a:spcAft>
                <a:spcPts val="0"/>
              </a:spcAft>
              <a:buNone/>
              <a:tabLst>
                <a:tab pos="344170" algn="l"/>
              </a:tabLst>
            </a:pPr>
            <a:r>
              <a:rPr lang="uk-UA" sz="4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4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420627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latin typeface="+mn-lt"/>
                <a:cs typeface="Times New Roman" panose="02020603050405020304" pitchFamily="18" charset="0"/>
              </a:rPr>
              <a:t>Підготовка персоналу</a:t>
            </a:r>
            <a:endParaRPr lang="ru-RU" dirty="0">
              <a:latin typeface="+mn-lt"/>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just">
              <a:lnSpc>
                <a:spcPct val="115000"/>
              </a:lnSpc>
              <a:spcAft>
                <a:spcPts val="0"/>
              </a:spcAft>
              <a:buNone/>
            </a:pPr>
            <a:r>
              <a:rPr lang="uk-UA" sz="2400" dirty="0">
                <a:ea typeface="Calibri" panose="020F0502020204030204" pitchFamily="34" charset="0"/>
                <a:cs typeface="Times New Roman" panose="02020603050405020304" pitchFamily="18" charset="0"/>
              </a:rPr>
              <a:t>Кожен суб’єкт господарювання відповідно до вимог статті 20 Кодексу повинен здійснювати навчання працівників із питань цивільного захисту, у тому числі правилам техногенної та пожежної безпеки, проводити об’єктові тренування  з питань цивільного захисту.</a:t>
            </a:r>
          </a:p>
          <a:p>
            <a:pPr marL="0" indent="0" algn="just">
              <a:lnSpc>
                <a:spcPct val="115000"/>
              </a:lnSpc>
              <a:spcAft>
                <a:spcPts val="0"/>
              </a:spcAft>
              <a:buNone/>
            </a:pPr>
            <a:r>
              <a:rPr lang="uk-UA" sz="2400" dirty="0">
                <a:ea typeface="Calibri" panose="020F0502020204030204" pitchFamily="34" charset="0"/>
                <a:cs typeface="Times New Roman" panose="02020603050405020304" pitchFamily="18" charset="0"/>
              </a:rPr>
              <a:t>Протипожежні тренування (тренування персоналу в діях на випадок пожежі) рекомендується  проводити на всіх підприємствах, в установах, організаціях незалежно від чисельності працівників.</a:t>
            </a:r>
            <a:endParaRPr lang="ru-RU" sz="2400" dirty="0">
              <a:ea typeface="Calibri" panose="020F0502020204030204" pitchFamily="34" charset="0"/>
              <a:cs typeface="Times New Roman" panose="02020603050405020304" pitchFamily="18" charset="0"/>
            </a:endParaRPr>
          </a:p>
          <a:p>
            <a:pPr marL="0" indent="0" algn="just">
              <a:buNone/>
            </a:pPr>
            <a:r>
              <a:rPr lang="uk-UA" sz="2400" dirty="0">
                <a:ea typeface="Times New Roman" panose="02020603050405020304" pitchFamily="18" charset="0"/>
              </a:rPr>
              <a:t>Протипожежні тренування передбачають підготовчий період, періоди проведення тренувань та розбору його результатів.</a:t>
            </a:r>
          </a:p>
          <a:p>
            <a:pPr marL="0" indent="0" algn="just">
              <a:buNone/>
            </a:pPr>
            <a:endParaRPr lang="ru-RU" dirty="0"/>
          </a:p>
        </p:txBody>
      </p:sp>
    </p:spTree>
    <p:extLst>
      <p:ext uri="{BB962C8B-B14F-4D97-AF65-F5344CB8AC3E}">
        <p14:creationId xmlns:p14="http://schemas.microsoft.com/office/powerpoint/2010/main" val="3511541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CB5D2F-B9DB-8109-D380-19F2BE955D5B}"/>
              </a:ext>
            </a:extLst>
          </p:cNvPr>
          <p:cNvSpPr>
            <a:spLocks noGrp="1"/>
          </p:cNvSpPr>
          <p:nvPr>
            <p:ph type="title"/>
          </p:nvPr>
        </p:nvSpPr>
        <p:spPr/>
        <p:txBody>
          <a:bodyPr/>
          <a:lstStyle/>
          <a:p>
            <a:r>
              <a:rPr lang="uk-UA" dirty="0"/>
              <a:t>Дякую за увагу!</a:t>
            </a:r>
            <a:endParaRPr lang="ru-UA" dirty="0"/>
          </a:p>
        </p:txBody>
      </p:sp>
    </p:spTree>
    <p:extLst>
      <p:ext uri="{BB962C8B-B14F-4D97-AF65-F5344CB8AC3E}">
        <p14:creationId xmlns:p14="http://schemas.microsoft.com/office/powerpoint/2010/main" val="3332452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832A37-7F2F-C3DE-E98D-803AD19645D2}"/>
              </a:ext>
            </a:extLst>
          </p:cNvPr>
          <p:cNvSpPr>
            <a:spLocks noGrp="1"/>
          </p:cNvSpPr>
          <p:nvPr>
            <p:ph type="title"/>
          </p:nvPr>
        </p:nvSpPr>
        <p:spPr/>
        <p:txBody>
          <a:bodyPr/>
          <a:lstStyle/>
          <a:p>
            <a:r>
              <a:rPr lang="uk-UA" sz="4400" dirty="0">
                <a:latin typeface="+mn-lt"/>
                <a:cs typeface="Times New Roman" panose="02020603050405020304" pitchFamily="18" charset="0"/>
              </a:rPr>
              <a:t>Класифікація вогнегасників</a:t>
            </a:r>
            <a:endParaRPr lang="ru-UA" dirty="0"/>
          </a:p>
        </p:txBody>
      </p:sp>
      <p:sp>
        <p:nvSpPr>
          <p:cNvPr id="3" name="Объект 2">
            <a:extLst>
              <a:ext uri="{FF2B5EF4-FFF2-40B4-BE49-F238E27FC236}">
                <a16:creationId xmlns:a16="http://schemas.microsoft.com/office/drawing/2014/main" id="{7C9DA945-B2A3-E1DD-AC7B-969F1D0528DB}"/>
              </a:ext>
            </a:extLst>
          </p:cNvPr>
          <p:cNvSpPr>
            <a:spLocks noGrp="1"/>
          </p:cNvSpPr>
          <p:nvPr>
            <p:ph idx="1"/>
          </p:nvPr>
        </p:nvSpPr>
        <p:spPr/>
        <p:txBody>
          <a:bodyPr/>
          <a:lstStyle/>
          <a:p>
            <a:pPr marL="0" indent="0">
              <a:lnSpc>
                <a:spcPct val="115000"/>
              </a:lnSpc>
              <a:spcAft>
                <a:spcPts val="1000"/>
              </a:spcAft>
              <a:buNone/>
              <a:tabLst>
                <a:tab pos="2621280" algn="l"/>
              </a:tabLst>
            </a:pPr>
            <a:r>
              <a:rPr lang="uk-UA" dirty="0">
                <a:ea typeface="Calibri" panose="020F0502020204030204" pitchFamily="34" charset="0"/>
                <a:cs typeface="Times New Roman" panose="02020603050405020304" pitchFamily="18" charset="0"/>
              </a:rPr>
              <a:t> Залежно від способу транспортування до місця пожежі вогнегасники поділяють на:</a:t>
            </a:r>
            <a:endParaRPr lang="ru-RU" dirty="0">
              <a:ea typeface="Calibri" panose="020F0502020204030204" pitchFamily="34" charset="0"/>
              <a:cs typeface="Times New Roman" panose="02020603050405020304" pitchFamily="18" charset="0"/>
            </a:endParaRPr>
          </a:p>
          <a:p>
            <a:pPr algn="just">
              <a:lnSpc>
                <a:spcPct val="115000"/>
              </a:lnSpc>
              <a:spcAft>
                <a:spcPts val="1000"/>
              </a:spcAft>
              <a:tabLst>
                <a:tab pos="2621280" algn="l"/>
              </a:tabLst>
            </a:pPr>
            <a:r>
              <a:rPr lang="uk-UA" b="1" dirty="0">
                <a:ea typeface="Calibri" panose="020F0502020204030204" pitchFamily="34" charset="0"/>
                <a:cs typeface="Times New Roman" panose="02020603050405020304" pitchFamily="18" charset="0"/>
              </a:rPr>
              <a:t>переносні</a:t>
            </a:r>
            <a:r>
              <a:rPr lang="uk-UA" dirty="0">
                <a:ea typeface="Calibri" panose="020F0502020204030204" pitchFamily="34" charset="0"/>
                <a:cs typeface="Times New Roman" panose="02020603050405020304" pitchFamily="18" charset="0"/>
              </a:rPr>
              <a:t>, конструктивне виконання та маса яких забезпечують зручність їхнього перенесення людиною (можуть бути ручними чи ранцевими);</a:t>
            </a:r>
            <a:endParaRPr lang="ru-RU" dirty="0">
              <a:ea typeface="Calibri" panose="020F0502020204030204" pitchFamily="34" charset="0"/>
              <a:cs typeface="Times New Roman" panose="02020603050405020304" pitchFamily="18" charset="0"/>
            </a:endParaRPr>
          </a:p>
          <a:p>
            <a:pPr algn="just">
              <a:lnSpc>
                <a:spcPct val="115000"/>
              </a:lnSpc>
              <a:spcAft>
                <a:spcPts val="1000"/>
              </a:spcAft>
              <a:tabLst>
                <a:tab pos="2621280" algn="l"/>
              </a:tabLst>
            </a:pPr>
            <a:r>
              <a:rPr lang="uk-UA" b="1" dirty="0">
                <a:ea typeface="Calibri" panose="020F0502020204030204" pitchFamily="34" charset="0"/>
                <a:cs typeface="Times New Roman" panose="02020603050405020304" pitchFamily="18" charset="0"/>
              </a:rPr>
              <a:t>пересувні</a:t>
            </a:r>
            <a:r>
              <a:rPr lang="uk-UA" dirty="0">
                <a:ea typeface="Calibri" panose="020F0502020204030204" pitchFamily="34" charset="0"/>
                <a:cs typeface="Times New Roman" panose="02020603050405020304" pitchFamily="18" charset="0"/>
              </a:rPr>
              <a:t>, змонтовані на колесах чи візку.</a:t>
            </a:r>
            <a:endParaRPr lang="ru-RU" dirty="0">
              <a:ea typeface="Calibri" panose="020F0502020204030204" pitchFamily="34" charset="0"/>
              <a:cs typeface="Times New Roman" panose="02020603050405020304" pitchFamily="18" charset="0"/>
            </a:endParaRPr>
          </a:p>
          <a:p>
            <a:pPr marL="0" indent="0">
              <a:buNone/>
            </a:pPr>
            <a:endParaRPr lang="ru-RU" dirty="0"/>
          </a:p>
          <a:p>
            <a:endParaRPr lang="ru-UA" dirty="0"/>
          </a:p>
        </p:txBody>
      </p:sp>
    </p:spTree>
    <p:extLst>
      <p:ext uri="{BB962C8B-B14F-4D97-AF65-F5344CB8AC3E}">
        <p14:creationId xmlns:p14="http://schemas.microsoft.com/office/powerpoint/2010/main" val="4153745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F5DDA8-C9D0-FCDA-5219-7AE3BBB8FECF}"/>
              </a:ext>
            </a:extLst>
          </p:cNvPr>
          <p:cNvSpPr>
            <a:spLocks noGrp="1"/>
          </p:cNvSpPr>
          <p:nvPr>
            <p:ph type="title"/>
          </p:nvPr>
        </p:nvSpPr>
        <p:spPr/>
        <p:txBody>
          <a:bodyPr/>
          <a:lstStyle/>
          <a:p>
            <a:r>
              <a:rPr lang="uk-UA" sz="4400" dirty="0">
                <a:latin typeface="+mn-lt"/>
                <a:cs typeface="Times New Roman" panose="02020603050405020304" pitchFamily="18" charset="0"/>
              </a:rPr>
              <a:t>Класифікація вогнегасників</a:t>
            </a:r>
            <a:endParaRPr lang="ru-UA" dirty="0"/>
          </a:p>
        </p:txBody>
      </p:sp>
      <p:sp>
        <p:nvSpPr>
          <p:cNvPr id="3" name="Объект 2">
            <a:extLst>
              <a:ext uri="{FF2B5EF4-FFF2-40B4-BE49-F238E27FC236}">
                <a16:creationId xmlns:a16="http://schemas.microsoft.com/office/drawing/2014/main" id="{DEDA1000-CACE-7162-278E-E21F13F53172}"/>
              </a:ext>
            </a:extLst>
          </p:cNvPr>
          <p:cNvSpPr>
            <a:spLocks noGrp="1"/>
          </p:cNvSpPr>
          <p:nvPr>
            <p:ph idx="1"/>
          </p:nvPr>
        </p:nvSpPr>
        <p:spPr/>
        <p:txBody>
          <a:bodyPr>
            <a:normAutofit fontScale="70000" lnSpcReduction="20000"/>
          </a:bodyPr>
          <a:lstStyle/>
          <a:p>
            <a:pPr marL="0" indent="0">
              <a:lnSpc>
                <a:spcPct val="115000"/>
              </a:lnSpc>
              <a:spcAft>
                <a:spcPts val="1000"/>
              </a:spcAft>
              <a:buNone/>
            </a:pPr>
            <a:r>
              <a:rPr lang="uk-UA" sz="2800" b="1" dirty="0">
                <a:ea typeface="Calibri" panose="020F0502020204030204" pitchFamily="34" charset="0"/>
                <a:cs typeface="Times New Roman" panose="02020603050405020304" pitchFamily="18" charset="0"/>
              </a:rPr>
              <a:t>За видом вогнегасної речовини </a:t>
            </a:r>
            <a:r>
              <a:rPr lang="uk-UA" sz="2800" dirty="0">
                <a:ea typeface="Calibri" panose="020F0502020204030204" pitchFamily="34" charset="0"/>
                <a:cs typeface="Times New Roman" panose="02020603050405020304" pitchFamily="18" charset="0"/>
              </a:rPr>
              <a:t>вогнегасники поділяють на:</a:t>
            </a:r>
            <a:endParaRPr lang="ru-RU" sz="2800" dirty="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uk-UA" sz="2800" dirty="0">
                <a:ea typeface="Calibri" panose="020F0502020204030204" pitchFamily="34" charset="0"/>
                <a:cs typeface="Times New Roman" panose="02020603050405020304" pitchFamily="18" charset="0"/>
              </a:rPr>
              <a:t>водні – із зарядом води чи води з добавками;</a:t>
            </a:r>
            <a:endParaRPr lang="ru-RU" sz="2800" dirty="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uk-UA" sz="2800" dirty="0">
                <a:ea typeface="Calibri" panose="020F0502020204030204" pitchFamily="34" charset="0"/>
                <a:cs typeface="Times New Roman" panose="02020603050405020304" pitchFamily="18" charset="0"/>
              </a:rPr>
              <a:t>пінні – із зарядом піноутворювачів різноманітних видів;</a:t>
            </a:r>
            <a:endParaRPr lang="ru-RU" sz="2800" dirty="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uk-UA" sz="2800" dirty="0">
                <a:ea typeface="Calibri" panose="020F0502020204030204" pitchFamily="34" charset="0"/>
                <a:cs typeface="Times New Roman" panose="02020603050405020304" pitchFamily="18" charset="0"/>
              </a:rPr>
              <a:t>повітряно-пінні – із зарядом водяного розчину </a:t>
            </a:r>
            <a:r>
              <a:rPr lang="uk-UA" sz="2800" dirty="0" err="1">
                <a:ea typeface="Calibri" panose="020F0502020204030204" pitchFamily="34" charset="0"/>
                <a:cs typeface="Times New Roman" panose="02020603050405020304" pitchFamily="18" charset="0"/>
              </a:rPr>
              <a:t>піноутворювальних</a:t>
            </a:r>
            <a:r>
              <a:rPr lang="uk-UA" sz="2800" dirty="0">
                <a:ea typeface="Calibri" panose="020F0502020204030204" pitchFamily="34" charset="0"/>
                <a:cs typeface="Times New Roman" panose="02020603050405020304" pitchFamily="18" charset="0"/>
              </a:rPr>
              <a:t> добавок);</a:t>
            </a:r>
            <a:endParaRPr lang="ru-RU" sz="2800" dirty="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uk-UA" sz="2800" dirty="0">
                <a:ea typeface="Calibri" panose="020F0502020204030204" pitchFamily="34" charset="0"/>
                <a:cs typeface="Times New Roman" panose="02020603050405020304" pitchFamily="18" charset="0"/>
              </a:rPr>
              <a:t>хімічно-пінні – із зарядом хімічних речовин, які на момент приведення вогнегасника до дії вступають у реакцію з утворенням піни та надмірного тиску;</a:t>
            </a:r>
            <a:endParaRPr lang="ru-RU" sz="2800" dirty="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uk-UA" sz="2800" dirty="0">
                <a:ea typeface="Calibri" panose="020F0502020204030204" pitchFamily="34" charset="0"/>
                <a:cs typeface="Times New Roman" panose="02020603050405020304" pitchFamily="18" charset="0"/>
              </a:rPr>
              <a:t>порошкові – із зарядом вогнегасного порошку;</a:t>
            </a:r>
            <a:endParaRPr lang="ru-RU" sz="2800" dirty="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uk-UA" sz="2800" dirty="0">
                <a:ea typeface="Calibri" panose="020F0502020204030204" pitchFamily="34" charset="0"/>
                <a:cs typeface="Times New Roman" panose="02020603050405020304" pitchFamily="18" charset="0"/>
              </a:rPr>
              <a:t>газові (вуглекислотні) – із зарядом діоксиду вуглецю;</a:t>
            </a:r>
            <a:endParaRPr lang="ru-RU" sz="2800" dirty="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uk-UA" sz="2800" dirty="0">
                <a:ea typeface="Calibri" panose="020F0502020204030204" pitchFamily="34" charset="0"/>
                <a:cs typeface="Times New Roman" panose="02020603050405020304" pitchFamily="18" charset="0"/>
              </a:rPr>
              <a:t>хладонові – із зарядом вогнегасної речовини на основі </a:t>
            </a:r>
            <a:r>
              <a:rPr lang="uk-UA" sz="2800" dirty="0" err="1">
                <a:ea typeface="Calibri" panose="020F0502020204030204" pitchFamily="34" charset="0"/>
                <a:cs typeface="Times New Roman" panose="02020603050405020304" pitchFamily="18" charset="0"/>
              </a:rPr>
              <a:t>галогенізованих</a:t>
            </a:r>
            <a:r>
              <a:rPr lang="uk-UA" sz="2800" dirty="0">
                <a:ea typeface="Calibri" panose="020F0502020204030204" pitchFamily="34" charset="0"/>
                <a:cs typeface="Times New Roman" panose="02020603050405020304" pitchFamily="18" charset="0"/>
              </a:rPr>
              <a:t> вуглеводнів;</a:t>
            </a:r>
            <a:endParaRPr lang="ru-RU" sz="2800" dirty="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uk-UA" sz="2800" dirty="0">
                <a:ea typeface="Calibri" panose="020F0502020204030204" pitchFamily="34" charset="0"/>
                <a:cs typeface="Times New Roman" panose="02020603050405020304" pitchFamily="18" charset="0"/>
              </a:rPr>
              <a:t>комбіновані – із зарядом двох і більше вогнегасних речовин.</a:t>
            </a:r>
            <a:endParaRPr lang="ru-RU" sz="2800" dirty="0">
              <a:ea typeface="Calibri" panose="020F0502020204030204" pitchFamily="34" charset="0"/>
              <a:cs typeface="Times New Roman" panose="02020603050405020304" pitchFamily="18" charset="0"/>
            </a:endParaRPr>
          </a:p>
          <a:p>
            <a:endParaRPr lang="ru-UA" dirty="0"/>
          </a:p>
        </p:txBody>
      </p:sp>
    </p:spTree>
    <p:extLst>
      <p:ext uri="{BB962C8B-B14F-4D97-AF65-F5344CB8AC3E}">
        <p14:creationId xmlns:p14="http://schemas.microsoft.com/office/powerpoint/2010/main" val="3111356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D31D33-4A3D-D90B-A462-F8F671859187}"/>
              </a:ext>
            </a:extLst>
          </p:cNvPr>
          <p:cNvSpPr>
            <a:spLocks noGrp="1"/>
          </p:cNvSpPr>
          <p:nvPr>
            <p:ph type="title"/>
          </p:nvPr>
        </p:nvSpPr>
        <p:spPr/>
        <p:txBody>
          <a:bodyPr/>
          <a:lstStyle/>
          <a:p>
            <a:r>
              <a:rPr lang="uk-UA" sz="4400" dirty="0">
                <a:latin typeface="+mn-lt"/>
                <a:ea typeface="Calibri" panose="020F0502020204030204" pitchFamily="34" charset="0"/>
              </a:rPr>
              <a:t>Вибір типу та визначення </a:t>
            </a:r>
            <a:br>
              <a:rPr lang="uk-UA" sz="4400" dirty="0">
                <a:latin typeface="+mn-lt"/>
                <a:ea typeface="Calibri" panose="020F0502020204030204" pitchFamily="34" charset="0"/>
              </a:rPr>
            </a:br>
            <a:r>
              <a:rPr lang="uk-UA" sz="4400" dirty="0">
                <a:latin typeface="+mn-lt"/>
                <a:ea typeface="Calibri" panose="020F0502020204030204" pitchFamily="34" charset="0"/>
              </a:rPr>
              <a:t>необхідної кількості вогнегасників </a:t>
            </a:r>
            <a:endParaRPr lang="ru-UA" dirty="0"/>
          </a:p>
        </p:txBody>
      </p:sp>
      <p:sp>
        <p:nvSpPr>
          <p:cNvPr id="3" name="Объект 2">
            <a:extLst>
              <a:ext uri="{FF2B5EF4-FFF2-40B4-BE49-F238E27FC236}">
                <a16:creationId xmlns:a16="http://schemas.microsoft.com/office/drawing/2014/main" id="{47CF033C-2ED1-BEB1-4EE8-0EF6C345AF3F}"/>
              </a:ext>
            </a:extLst>
          </p:cNvPr>
          <p:cNvSpPr>
            <a:spLocks noGrp="1"/>
          </p:cNvSpPr>
          <p:nvPr>
            <p:ph idx="1"/>
          </p:nvPr>
        </p:nvSpPr>
        <p:spPr/>
        <p:txBody>
          <a:bodyPr/>
          <a:lstStyle/>
          <a:p>
            <a:pPr marL="0" indent="0">
              <a:buNone/>
            </a:pPr>
            <a:r>
              <a:rPr lang="uk-UA" sz="2800" dirty="0">
                <a:ea typeface="Calibri" panose="020F0502020204030204" pitchFamily="34" charset="0"/>
              </a:rPr>
              <a:t>Для вибору типу та необхідної кількості вогнегасників для оснащення об’єкта слід ураховувати фізично-хімічні й пожежонебезпечні властивості горючих речовин, характер їх взаємодії з вогнегасними речовинами, а також розміри площ приміщень, будинків, споруд та установок. </a:t>
            </a:r>
            <a:endParaRPr lang="ru-RU" sz="2800" dirty="0"/>
          </a:p>
          <a:p>
            <a:endParaRPr lang="ru-UA" dirty="0"/>
          </a:p>
        </p:txBody>
      </p:sp>
    </p:spTree>
    <p:extLst>
      <p:ext uri="{BB962C8B-B14F-4D97-AF65-F5344CB8AC3E}">
        <p14:creationId xmlns:p14="http://schemas.microsoft.com/office/powerpoint/2010/main" val="826293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D31D33-4A3D-D90B-A462-F8F671859187}"/>
              </a:ext>
            </a:extLst>
          </p:cNvPr>
          <p:cNvSpPr>
            <a:spLocks noGrp="1"/>
          </p:cNvSpPr>
          <p:nvPr>
            <p:ph type="title"/>
          </p:nvPr>
        </p:nvSpPr>
        <p:spPr/>
        <p:txBody>
          <a:bodyPr/>
          <a:lstStyle/>
          <a:p>
            <a:r>
              <a:rPr lang="uk-UA" sz="4400" dirty="0">
                <a:latin typeface="+mn-lt"/>
                <a:ea typeface="Calibri" panose="020F0502020204030204" pitchFamily="34" charset="0"/>
              </a:rPr>
              <a:t>Вибір типу та визначення </a:t>
            </a:r>
            <a:br>
              <a:rPr lang="uk-UA" sz="4400" dirty="0">
                <a:latin typeface="+mn-lt"/>
                <a:ea typeface="Calibri" panose="020F0502020204030204" pitchFamily="34" charset="0"/>
              </a:rPr>
            </a:br>
            <a:r>
              <a:rPr lang="uk-UA" sz="4400" dirty="0">
                <a:latin typeface="+mn-lt"/>
                <a:ea typeface="Calibri" panose="020F0502020204030204" pitchFamily="34" charset="0"/>
              </a:rPr>
              <a:t>необхідної кількості вогнегасників </a:t>
            </a:r>
            <a:endParaRPr lang="ru-UA" dirty="0"/>
          </a:p>
        </p:txBody>
      </p:sp>
      <p:sp>
        <p:nvSpPr>
          <p:cNvPr id="3" name="Объект 2">
            <a:extLst>
              <a:ext uri="{FF2B5EF4-FFF2-40B4-BE49-F238E27FC236}">
                <a16:creationId xmlns:a16="http://schemas.microsoft.com/office/drawing/2014/main" id="{47CF033C-2ED1-BEB1-4EE8-0EF6C345AF3F}"/>
              </a:ext>
            </a:extLst>
          </p:cNvPr>
          <p:cNvSpPr>
            <a:spLocks noGrp="1"/>
          </p:cNvSpPr>
          <p:nvPr>
            <p:ph idx="1"/>
          </p:nvPr>
        </p:nvSpPr>
        <p:spPr/>
        <p:txBody>
          <a:bodyPr>
            <a:normAutofit fontScale="92500" lnSpcReduction="20000"/>
          </a:bodyPr>
          <a:lstStyle/>
          <a:p>
            <a:pPr marL="0" indent="0" algn="just">
              <a:lnSpc>
                <a:spcPct val="150000"/>
              </a:lnSpc>
              <a:spcBef>
                <a:spcPts val="0"/>
              </a:spcBef>
              <a:buNone/>
            </a:pPr>
            <a:r>
              <a:rPr lang="uk-UA" sz="2800" dirty="0">
                <a:cs typeface="Times New Roman" panose="02020603050405020304" pitchFamily="18" charset="0"/>
              </a:rPr>
              <a:t>Для правильного вибору вогнегасників, інших первинних засобів пожежогасіння, необхідно знати класи пожеж. Встановлено чотири класи пожежі, а також їх символи:</a:t>
            </a:r>
            <a:endParaRPr lang="ru-RU" sz="2800" dirty="0">
              <a:cs typeface="Times New Roman" panose="02020603050405020304" pitchFamily="18" charset="0"/>
            </a:endParaRPr>
          </a:p>
          <a:p>
            <a:pPr algn="just">
              <a:lnSpc>
                <a:spcPct val="150000"/>
              </a:lnSpc>
              <a:spcBef>
                <a:spcPts val="0"/>
              </a:spcBef>
            </a:pPr>
            <a:r>
              <a:rPr lang="uk-UA" sz="2800" b="1" dirty="0">
                <a:cs typeface="Times New Roman" panose="02020603050405020304" pitchFamily="18" charset="0"/>
              </a:rPr>
              <a:t>клас A</a:t>
            </a:r>
            <a:r>
              <a:rPr lang="uk-UA" sz="2800" dirty="0">
                <a:cs typeface="Times New Roman" panose="02020603050405020304" pitchFamily="18" charset="0"/>
              </a:rPr>
              <a:t> – горіння твердих речовин, переважно органічного походження, горіння яких супроводжується тлінням (деревина, текстиль, папір);</a:t>
            </a:r>
            <a:endParaRPr lang="ru-RU" sz="2800" dirty="0">
              <a:cs typeface="Times New Roman" panose="02020603050405020304" pitchFamily="18" charset="0"/>
            </a:endParaRPr>
          </a:p>
          <a:p>
            <a:pPr algn="just">
              <a:lnSpc>
                <a:spcPct val="150000"/>
              </a:lnSpc>
              <a:spcBef>
                <a:spcPts val="0"/>
              </a:spcBef>
            </a:pPr>
            <a:r>
              <a:rPr lang="uk-UA" sz="2800" b="1" dirty="0">
                <a:cs typeface="Times New Roman" panose="02020603050405020304" pitchFamily="18" charset="0"/>
              </a:rPr>
              <a:t>клас B</a:t>
            </a:r>
            <a:r>
              <a:rPr lang="uk-UA" sz="2800" dirty="0">
                <a:cs typeface="Times New Roman" panose="02020603050405020304" pitchFamily="18" charset="0"/>
              </a:rPr>
              <a:t> – горіння рідких рідин або твердих речовин, які розтоплюються;</a:t>
            </a:r>
            <a:endParaRPr lang="ru-RU" sz="2800" dirty="0">
              <a:cs typeface="Times New Roman" panose="02020603050405020304" pitchFamily="18" charset="0"/>
            </a:endParaRPr>
          </a:p>
          <a:p>
            <a:pPr algn="just">
              <a:lnSpc>
                <a:spcPct val="150000"/>
              </a:lnSpc>
              <a:spcBef>
                <a:spcPts val="0"/>
              </a:spcBef>
            </a:pPr>
            <a:r>
              <a:rPr lang="uk-UA" sz="2800" b="1" dirty="0">
                <a:cs typeface="Times New Roman" panose="02020603050405020304" pitchFamily="18" charset="0"/>
              </a:rPr>
              <a:t>клас C </a:t>
            </a:r>
            <a:r>
              <a:rPr lang="uk-UA" sz="2800" dirty="0">
                <a:cs typeface="Times New Roman" panose="02020603050405020304" pitchFamily="18" charset="0"/>
              </a:rPr>
              <a:t>– горіння газоподібних речовин;</a:t>
            </a:r>
            <a:endParaRPr lang="ru-RU" sz="2800" dirty="0">
              <a:cs typeface="Times New Roman" panose="02020603050405020304" pitchFamily="18" charset="0"/>
            </a:endParaRPr>
          </a:p>
          <a:p>
            <a:pPr algn="just">
              <a:lnSpc>
                <a:spcPct val="150000"/>
              </a:lnSpc>
              <a:spcBef>
                <a:spcPts val="0"/>
              </a:spcBef>
            </a:pPr>
            <a:r>
              <a:rPr lang="uk-UA" sz="2800" b="1" dirty="0">
                <a:cs typeface="Times New Roman" panose="02020603050405020304" pitchFamily="18" charset="0"/>
              </a:rPr>
              <a:t>клас D</a:t>
            </a:r>
            <a:r>
              <a:rPr lang="uk-UA" sz="2800" dirty="0">
                <a:cs typeface="Times New Roman" panose="02020603050405020304" pitchFamily="18" charset="0"/>
              </a:rPr>
              <a:t> – горіння металів та їх сплавів.</a:t>
            </a:r>
          </a:p>
        </p:txBody>
      </p:sp>
    </p:spTree>
    <p:extLst>
      <p:ext uri="{BB962C8B-B14F-4D97-AF65-F5344CB8AC3E}">
        <p14:creationId xmlns:p14="http://schemas.microsoft.com/office/powerpoint/2010/main" val="1074655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BFF488-7895-ABD2-E2F1-CF697CF89A95}"/>
              </a:ext>
            </a:extLst>
          </p:cNvPr>
          <p:cNvSpPr>
            <a:spLocks noGrp="1"/>
          </p:cNvSpPr>
          <p:nvPr>
            <p:ph type="title"/>
          </p:nvPr>
        </p:nvSpPr>
        <p:spPr>
          <a:xfrm>
            <a:off x="839788" y="987425"/>
            <a:ext cx="3932237" cy="3289177"/>
          </a:xfrm>
        </p:spPr>
        <p:txBody>
          <a:bodyPr>
            <a:noAutofit/>
          </a:bodyPr>
          <a:lstStyle/>
          <a:p>
            <a:r>
              <a:rPr lang="uk-UA" sz="4400" dirty="0">
                <a:latin typeface="+mn-lt"/>
                <a:ea typeface="Calibri" panose="020F0502020204030204" pitchFamily="34" charset="0"/>
              </a:rPr>
              <a:t>Вибір типу та визначення </a:t>
            </a:r>
            <a:br>
              <a:rPr lang="uk-UA" sz="4400" dirty="0">
                <a:latin typeface="+mn-lt"/>
                <a:ea typeface="Calibri" panose="020F0502020204030204" pitchFamily="34" charset="0"/>
              </a:rPr>
            </a:br>
            <a:r>
              <a:rPr lang="uk-UA" sz="4400" dirty="0">
                <a:latin typeface="+mn-lt"/>
                <a:ea typeface="Calibri" panose="020F0502020204030204" pitchFamily="34" charset="0"/>
              </a:rPr>
              <a:t>необхідної кількості вогнегасників </a:t>
            </a:r>
            <a:endParaRPr lang="ru-UA" sz="4400" dirty="0"/>
          </a:p>
        </p:txBody>
      </p:sp>
      <p:sp>
        <p:nvSpPr>
          <p:cNvPr id="3" name="Объект 2">
            <a:extLst>
              <a:ext uri="{FF2B5EF4-FFF2-40B4-BE49-F238E27FC236}">
                <a16:creationId xmlns:a16="http://schemas.microsoft.com/office/drawing/2014/main" id="{BAC647FC-A1BF-881A-7059-F3EEC4BF28B6}"/>
              </a:ext>
            </a:extLst>
          </p:cNvPr>
          <p:cNvSpPr>
            <a:spLocks noGrp="1"/>
          </p:cNvSpPr>
          <p:nvPr>
            <p:ph idx="1"/>
          </p:nvPr>
        </p:nvSpPr>
        <p:spPr/>
        <p:txBody>
          <a:bodyPr/>
          <a:lstStyle/>
          <a:p>
            <a:endParaRPr lang="ru-UA"/>
          </a:p>
        </p:txBody>
      </p:sp>
      <p:sp>
        <p:nvSpPr>
          <p:cNvPr id="4" name="Текст 3">
            <a:extLst>
              <a:ext uri="{FF2B5EF4-FFF2-40B4-BE49-F238E27FC236}">
                <a16:creationId xmlns:a16="http://schemas.microsoft.com/office/drawing/2014/main" id="{CA518CEB-52B9-9064-C50A-1AF910B0BC20}"/>
              </a:ext>
            </a:extLst>
          </p:cNvPr>
          <p:cNvSpPr>
            <a:spLocks noGrp="1"/>
          </p:cNvSpPr>
          <p:nvPr>
            <p:ph type="body" sz="half" idx="2"/>
          </p:nvPr>
        </p:nvSpPr>
        <p:spPr/>
        <p:txBody>
          <a:bodyPr/>
          <a:lstStyle/>
          <a:p>
            <a:endParaRPr lang="ru-UA" dirty="0"/>
          </a:p>
        </p:txBody>
      </p:sp>
      <p:pic>
        <p:nvPicPr>
          <p:cNvPr id="5" name="Рисунок 4">
            <a:extLst>
              <a:ext uri="{FF2B5EF4-FFF2-40B4-BE49-F238E27FC236}">
                <a16:creationId xmlns:a16="http://schemas.microsoft.com/office/drawing/2014/main" id="{D1A662B2-308F-3B1A-23F0-961F1BF153A1}"/>
              </a:ext>
            </a:extLst>
          </p:cNvPr>
          <p:cNvPicPr>
            <a:picLocks noChangeAspect="1"/>
          </p:cNvPicPr>
          <p:nvPr/>
        </p:nvPicPr>
        <p:blipFill>
          <a:blip r:embed="rId2"/>
          <a:stretch>
            <a:fillRect/>
          </a:stretch>
        </p:blipFill>
        <p:spPr>
          <a:xfrm>
            <a:off x="5543941" y="1069409"/>
            <a:ext cx="4869790" cy="4052710"/>
          </a:xfrm>
          <a:prstGeom prst="rect">
            <a:avLst/>
          </a:prstGeom>
        </p:spPr>
      </p:pic>
    </p:spTree>
    <p:extLst>
      <p:ext uri="{BB962C8B-B14F-4D97-AF65-F5344CB8AC3E}">
        <p14:creationId xmlns:p14="http://schemas.microsoft.com/office/powerpoint/2010/main" val="364507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58DE32-00FE-D0FC-9934-9B17B2BA58E6}"/>
              </a:ext>
            </a:extLst>
          </p:cNvPr>
          <p:cNvSpPr>
            <a:spLocks noGrp="1"/>
          </p:cNvSpPr>
          <p:nvPr>
            <p:ph type="title"/>
          </p:nvPr>
        </p:nvSpPr>
        <p:spPr/>
        <p:txBody>
          <a:bodyPr>
            <a:normAutofit/>
          </a:bodyPr>
          <a:lstStyle/>
          <a:p>
            <a:r>
              <a:rPr lang="uk-UA" sz="4400" dirty="0">
                <a:latin typeface="+mn-lt"/>
                <a:ea typeface="Calibri" panose="020F0502020204030204" pitchFamily="34" charset="0"/>
              </a:rPr>
              <a:t>Вибір типу та визначення </a:t>
            </a:r>
            <a:br>
              <a:rPr lang="uk-UA" sz="4400" dirty="0">
                <a:latin typeface="+mn-lt"/>
                <a:ea typeface="Calibri" panose="020F0502020204030204" pitchFamily="34" charset="0"/>
              </a:rPr>
            </a:br>
            <a:r>
              <a:rPr lang="uk-UA" sz="4400" dirty="0">
                <a:latin typeface="+mn-lt"/>
                <a:ea typeface="Calibri" panose="020F0502020204030204" pitchFamily="34" charset="0"/>
              </a:rPr>
              <a:t>необхідної кількості вогнегасників </a:t>
            </a:r>
            <a:endParaRPr lang="ru-UA" dirty="0"/>
          </a:p>
        </p:txBody>
      </p:sp>
      <p:sp>
        <p:nvSpPr>
          <p:cNvPr id="3" name="Объект 2">
            <a:extLst>
              <a:ext uri="{FF2B5EF4-FFF2-40B4-BE49-F238E27FC236}">
                <a16:creationId xmlns:a16="http://schemas.microsoft.com/office/drawing/2014/main" id="{8E771EAE-7D6D-378D-8EEB-7ABE9E699DAB}"/>
              </a:ext>
            </a:extLst>
          </p:cNvPr>
          <p:cNvSpPr>
            <a:spLocks noGrp="1"/>
          </p:cNvSpPr>
          <p:nvPr>
            <p:ph idx="1"/>
          </p:nvPr>
        </p:nvSpPr>
        <p:spPr>
          <a:xfrm>
            <a:off x="495300" y="1786303"/>
            <a:ext cx="10515600" cy="4706571"/>
          </a:xfrm>
        </p:spPr>
        <p:txBody>
          <a:bodyPr>
            <a:normAutofit fontScale="77500" lnSpcReduction="20000"/>
          </a:bodyPr>
          <a:lstStyle/>
          <a:p>
            <a:pPr marL="0" indent="0" algn="just">
              <a:lnSpc>
                <a:spcPct val="107000"/>
              </a:lnSpc>
              <a:spcAft>
                <a:spcPts val="0"/>
              </a:spcAft>
              <a:buNone/>
            </a:pPr>
            <a:r>
              <a:rPr lang="uk-UA" dirty="0">
                <a:ea typeface="Calibri" panose="020F0502020204030204" pitchFamily="34" charset="0"/>
                <a:cs typeface="Times New Roman" panose="02020603050405020304" pitchFamily="18" charset="0"/>
              </a:rPr>
              <a:t>Критеріями вибору типу та необхідної кількості вогнегасників для протипожежного захисту об’єкта є: </a:t>
            </a:r>
            <a:endParaRPr lang="ru-RU"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uk-UA" dirty="0">
                <a:ea typeface="Calibri" panose="020F0502020204030204" pitchFamily="34" charset="0"/>
                <a:cs typeface="Times New Roman" panose="02020603050405020304" pitchFamily="18" charset="0"/>
                <a:sym typeface="Symbol" panose="05050102010706020507" pitchFamily="18" charset="2"/>
              </a:rPr>
              <a:t></a:t>
            </a:r>
            <a:r>
              <a:rPr lang="uk-UA" dirty="0">
                <a:ea typeface="Calibri" panose="020F0502020204030204" pitchFamily="34" charset="0"/>
                <a:cs typeface="Times New Roman" panose="02020603050405020304" pitchFamily="18" charset="0"/>
              </a:rPr>
              <a:t> рівень пожежної небезпеки об’єкта (будинку, споруди та приміщення); </a:t>
            </a:r>
            <a:endParaRPr lang="ru-RU"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uk-UA" dirty="0">
                <a:ea typeface="Calibri" panose="020F0502020204030204" pitchFamily="34" charset="0"/>
                <a:cs typeface="Times New Roman" panose="02020603050405020304" pitchFamily="18" charset="0"/>
                <a:sym typeface="Symbol" panose="05050102010706020507" pitchFamily="18" charset="2"/>
              </a:rPr>
              <a:t></a:t>
            </a:r>
            <a:r>
              <a:rPr lang="uk-UA" dirty="0">
                <a:ea typeface="Calibri" panose="020F0502020204030204" pitchFamily="34" charset="0"/>
                <a:cs typeface="Times New Roman" panose="02020603050405020304" pitchFamily="18" charset="0"/>
              </a:rPr>
              <a:t> клас можливої пожежі горючих речовині матеріалів, що перебувають на об’єкті; </a:t>
            </a:r>
            <a:endParaRPr lang="ru-RU"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uk-UA" dirty="0">
                <a:ea typeface="Calibri" panose="020F0502020204030204" pitchFamily="34" charset="0"/>
                <a:cs typeface="Times New Roman" panose="02020603050405020304" pitchFamily="18" charset="0"/>
                <a:sym typeface="Symbol" panose="05050102010706020507" pitchFamily="18" charset="2"/>
              </a:rPr>
              <a:t></a:t>
            </a:r>
            <a:r>
              <a:rPr lang="uk-UA" dirty="0">
                <a:ea typeface="Calibri" panose="020F0502020204030204" pitchFamily="34" charset="0"/>
                <a:cs typeface="Times New Roman" panose="02020603050405020304" pitchFamily="18" charset="0"/>
              </a:rPr>
              <a:t> придатність вогнегасників для гасіння пожежі певного класу; </a:t>
            </a:r>
            <a:endParaRPr lang="ru-RU"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uk-UA" dirty="0">
                <a:ea typeface="Calibri" panose="020F0502020204030204" pitchFamily="34" charset="0"/>
                <a:cs typeface="Times New Roman" panose="02020603050405020304" pitchFamily="18" charset="0"/>
                <a:sym typeface="Symbol" panose="05050102010706020507" pitchFamily="18" charset="2"/>
              </a:rPr>
              <a:t></a:t>
            </a:r>
            <a:r>
              <a:rPr lang="uk-UA" dirty="0">
                <a:ea typeface="Calibri" panose="020F0502020204030204" pitchFamily="34" charset="0"/>
                <a:cs typeface="Times New Roman" panose="02020603050405020304" pitchFamily="18" charset="0"/>
              </a:rPr>
              <a:t> вогнегасна здатність вогнегасника конкретного типу; </a:t>
            </a:r>
            <a:endParaRPr lang="ru-RU"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uk-UA" dirty="0">
                <a:ea typeface="Calibri" panose="020F0502020204030204" pitchFamily="34" charset="0"/>
                <a:cs typeface="Times New Roman" panose="02020603050405020304" pitchFamily="18" charset="0"/>
                <a:sym typeface="Symbol" panose="05050102010706020507" pitchFamily="18" charset="2"/>
              </a:rPr>
              <a:t></a:t>
            </a:r>
            <a:r>
              <a:rPr lang="uk-UA" dirty="0">
                <a:ea typeface="Calibri" panose="020F0502020204030204" pitchFamily="34" charset="0"/>
                <a:cs typeface="Times New Roman" panose="02020603050405020304" pitchFamily="18" charset="0"/>
              </a:rPr>
              <a:t> розміри (ранг) імовірних вогнищ пожежі на об’єкті; </a:t>
            </a:r>
            <a:endParaRPr lang="ru-RU"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uk-UA" dirty="0">
                <a:ea typeface="Calibri" panose="020F0502020204030204" pitchFamily="34" charset="0"/>
                <a:cs typeface="Times New Roman" panose="02020603050405020304" pitchFamily="18" charset="0"/>
                <a:sym typeface="Symbol" panose="05050102010706020507" pitchFamily="18" charset="2"/>
              </a:rPr>
              <a:t></a:t>
            </a:r>
            <a:r>
              <a:rPr lang="uk-UA" dirty="0">
                <a:ea typeface="Calibri" panose="020F0502020204030204" pitchFamily="34" charset="0"/>
                <a:cs typeface="Times New Roman" panose="02020603050405020304" pitchFamily="18" charset="0"/>
              </a:rPr>
              <a:t> категорія приміщення за </a:t>
            </a:r>
            <a:r>
              <a:rPr lang="uk-UA" dirty="0" err="1">
                <a:ea typeface="Calibri" panose="020F0502020204030204" pitchFamily="34" charset="0"/>
                <a:cs typeface="Times New Roman" panose="02020603050405020304" pitchFamily="18" charset="0"/>
              </a:rPr>
              <a:t>вибухопожежною</a:t>
            </a:r>
            <a:r>
              <a:rPr lang="uk-UA" dirty="0">
                <a:ea typeface="Calibri" panose="020F0502020204030204" pitchFamily="34" charset="0"/>
                <a:cs typeface="Times New Roman" panose="02020603050405020304" pitchFamily="18" charset="0"/>
              </a:rPr>
              <a:t> та пожежною небезпекою; </a:t>
            </a:r>
            <a:endParaRPr lang="ru-RU"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uk-UA" dirty="0">
                <a:ea typeface="Calibri" panose="020F0502020204030204" pitchFamily="34" charset="0"/>
                <a:cs typeface="Times New Roman" panose="02020603050405020304" pitchFamily="18" charset="0"/>
                <a:sym typeface="Symbol" panose="05050102010706020507" pitchFamily="18" charset="2"/>
              </a:rPr>
              <a:t></a:t>
            </a:r>
            <a:r>
              <a:rPr lang="uk-UA" dirty="0">
                <a:ea typeface="Calibri" panose="020F0502020204030204" pitchFamily="34" charset="0"/>
                <a:cs typeface="Times New Roman" panose="02020603050405020304" pitchFamily="18" charset="0"/>
              </a:rPr>
              <a:t> наявність на об’єкті модульної установки автоматичного пожежогасіння; </a:t>
            </a:r>
            <a:endParaRPr lang="ru-RU"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uk-UA" dirty="0">
                <a:ea typeface="Calibri" panose="020F0502020204030204" pitchFamily="34" charset="0"/>
                <a:cs typeface="Times New Roman" panose="02020603050405020304" pitchFamily="18" charset="0"/>
                <a:sym typeface="Symbol" panose="05050102010706020507" pitchFamily="18" charset="2"/>
              </a:rPr>
              <a:t></a:t>
            </a:r>
            <a:r>
              <a:rPr lang="uk-UA" dirty="0">
                <a:ea typeface="Calibri" panose="020F0502020204030204" pitchFamily="34" charset="0"/>
                <a:cs typeface="Times New Roman" panose="02020603050405020304" pitchFamily="18" charset="0"/>
              </a:rPr>
              <a:t> площа приміщень (будівель), об’єктів та кліматичні умови їх експлуатації; </a:t>
            </a:r>
            <a:endParaRPr lang="ru-RU" dirty="0">
              <a:ea typeface="Calibri" panose="020F0502020204030204" pitchFamily="34" charset="0"/>
              <a:cs typeface="Times New Roman" panose="02020603050405020304" pitchFamily="18" charset="0"/>
            </a:endParaRPr>
          </a:p>
          <a:p>
            <a:pPr algn="just">
              <a:lnSpc>
                <a:spcPct val="107000"/>
              </a:lnSpc>
              <a:spcAft>
                <a:spcPts val="0"/>
              </a:spcAft>
              <a:buFont typeface="Symbol" panose="05050102010706020507" pitchFamily="18" charset="2"/>
              <a:buChar char="·"/>
            </a:pPr>
            <a:r>
              <a:rPr lang="uk-UA" dirty="0">
                <a:ea typeface="Calibri" panose="020F0502020204030204" pitchFamily="34" charset="0"/>
                <a:cs typeface="Times New Roman" panose="02020603050405020304" pitchFamily="18" charset="0"/>
              </a:rPr>
              <a:t>фізична спроможність користувачів до застосування вогнегасників. </a:t>
            </a:r>
          </a:p>
          <a:p>
            <a:endParaRPr lang="ru-UA" dirty="0"/>
          </a:p>
        </p:txBody>
      </p:sp>
    </p:spTree>
    <p:extLst>
      <p:ext uri="{BB962C8B-B14F-4D97-AF65-F5344CB8AC3E}">
        <p14:creationId xmlns:p14="http://schemas.microsoft.com/office/powerpoint/2010/main" val="1934669824"/>
      </p:ext>
    </p:extLst>
  </p:cSld>
  <p:clrMapOvr>
    <a:masterClrMapping/>
  </p:clrMapOvr>
</p:sld>
</file>

<file path=ppt/theme/theme1.xml><?xml version="1.0" encoding="utf-8"?>
<a:theme xmlns:a="http://schemas.openxmlformats.org/drawingml/2006/main" name="Тема ОТ">
  <a:themeElements>
    <a:clrScheme name="Другая 1">
      <a:dk1>
        <a:sysClr val="windowText" lastClr="000000"/>
      </a:dk1>
      <a:lt1>
        <a:sysClr val="window" lastClr="FFFFFF"/>
      </a:lt1>
      <a:dk2>
        <a:srgbClr val="44546A"/>
      </a:dk2>
      <a:lt2>
        <a:srgbClr val="E7E6E6"/>
      </a:lt2>
      <a:accent1>
        <a:srgbClr val="FFD965"/>
      </a:accent1>
      <a:accent2>
        <a:srgbClr val="FFC000"/>
      </a:accent2>
      <a:accent3>
        <a:srgbClr val="A5A5A5"/>
      </a:accent3>
      <a:accent4>
        <a:srgbClr val="FFC000"/>
      </a:accent4>
      <a:accent5>
        <a:srgbClr val="FFD965"/>
      </a:accent5>
      <a:accent6>
        <a:srgbClr val="FFF2CC"/>
      </a:accent6>
      <a:hlink>
        <a:srgbClr val="FFC000"/>
      </a:hlink>
      <a:folHlink>
        <a:srgbClr val="FFC000"/>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Тема ОТ" id="{1164856D-BDD0-4123-B1E1-4A89BBBCFB26}" vid="{24B92D21-BBBD-422E-B9CC-1929E8EE10B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91B308DFD1B69845BD5B70CA9D1525D9" ma:contentTypeVersion="13" ma:contentTypeDescription="Создание документа." ma:contentTypeScope="" ma:versionID="4f3180da1fc6d70310ad7f0558d3e02a">
  <xsd:schema xmlns:xsd="http://www.w3.org/2001/XMLSchema" xmlns:xs="http://www.w3.org/2001/XMLSchema" xmlns:p="http://schemas.microsoft.com/office/2006/metadata/properties" xmlns:ns2="da7d07d7-5145-4ed6-99e4-26d0809d42f9" xmlns:ns3="5b7e80e6-8821-4be9-8917-c0ee21c1c9c7" targetNamespace="http://schemas.microsoft.com/office/2006/metadata/properties" ma:root="true" ma:fieldsID="b4d10a5b961ee8bb8130c5046d3ffc13" ns2:_="" ns3:_="">
    <xsd:import namespace="da7d07d7-5145-4ed6-99e4-26d0809d42f9"/>
    <xsd:import namespace="5b7e80e6-8821-4be9-8917-c0ee21c1c9c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7d07d7-5145-4ed6-99e4-26d0809d42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Теги изображений" ma:readOnly="false" ma:fieldId="{5cf76f15-5ced-4ddc-b409-7134ff3c332f}" ma:taxonomyMulti="true" ma:sspId="190df430-6475-4a1d-8646-ae46a32db567"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b7e80e6-8821-4be9-8917-c0ee21c1c9c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f4202357-4221-450e-bc2b-29806c01b8e6}" ma:internalName="TaxCatchAll" ma:showField="CatchAllData" ma:web="5b7e80e6-8821-4be9-8917-c0ee21c1c9c7">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Общий доступ с использованием"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Совместно с подробностями"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EB2BFE-6B64-440E-8F6C-F624645F5D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7d07d7-5145-4ed6-99e4-26d0809d42f9"/>
    <ds:schemaRef ds:uri="5b7e80e6-8821-4be9-8917-c0ee21c1c9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18F220-2B07-4305-9A79-4049960BF4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1062</TotalTime>
  <Words>2033</Words>
  <Application>Microsoft Office PowerPoint</Application>
  <PresentationFormat>Широкоэкранный</PresentationFormat>
  <Paragraphs>154</Paragraphs>
  <Slides>33</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33</vt:i4>
      </vt:variant>
    </vt:vector>
  </HeadingPairs>
  <TitlesOfParts>
    <vt:vector size="42" baseType="lpstr">
      <vt:lpstr>Arial</vt:lpstr>
      <vt:lpstr>Arial,Sans-Serif</vt:lpstr>
      <vt:lpstr>Calibri</vt:lpstr>
      <vt:lpstr>Calibri Light</vt:lpstr>
      <vt:lpstr>Roboto</vt:lpstr>
      <vt:lpstr>Symbol</vt:lpstr>
      <vt:lpstr>Times New Roman</vt:lpstr>
      <vt:lpstr>字魂58号-创中黑</vt:lpstr>
      <vt:lpstr>Тема ОТ</vt:lpstr>
      <vt:lpstr>   </vt:lpstr>
      <vt:lpstr>Основні законодавчі та нормативно-правові  акти :</vt:lpstr>
      <vt:lpstr> Призначення вогнегасників</vt:lpstr>
      <vt:lpstr>Класифікація вогнегасників</vt:lpstr>
      <vt:lpstr>Класифікація вогнегасників</vt:lpstr>
      <vt:lpstr>Вибір типу та визначення  необхідної кількості вогнегасників </vt:lpstr>
      <vt:lpstr>Вибір типу та визначення  необхідної кількості вогнегасників </vt:lpstr>
      <vt:lpstr>Вибір типу та визначення  необхідної кількості вогнегасників </vt:lpstr>
      <vt:lpstr>Вибір типу та визначення  необхідної кількості вогнегасників </vt:lpstr>
      <vt:lpstr>Вибір типу та визначення  необхідної кількості вогнегасників </vt:lpstr>
      <vt:lpstr>Вибір типу та визначення необхідної кількості вогнегасників</vt:lpstr>
      <vt:lpstr>Вибір типу та визначення  необхідної кількості вогнегасників</vt:lpstr>
      <vt:lpstr>Експлуатація вогнегасників</vt:lpstr>
      <vt:lpstr>Експлуатація вогнегасників</vt:lpstr>
      <vt:lpstr>Експлуатація вогнегасників</vt:lpstr>
      <vt:lpstr>Експлуатація вогнегасників</vt:lpstr>
      <vt:lpstr>Експлуатація вогнегасників</vt:lpstr>
      <vt:lpstr>Експлуатація вогнегасників</vt:lpstr>
      <vt:lpstr>Експлуатація вогнегасників</vt:lpstr>
      <vt:lpstr>Експлуатація вогнегасників</vt:lpstr>
      <vt:lpstr>Експлуатація вогнегасників</vt:lpstr>
      <vt:lpstr>Експлуатація вогнегасників</vt:lpstr>
      <vt:lpstr>Прийоми роботи з вогнегасниками</vt:lpstr>
      <vt:lpstr>Прийоми роботи з вогнегасниками</vt:lpstr>
      <vt:lpstr>Прийоми роботи з вогнегасниками</vt:lpstr>
      <vt:lpstr>Інші первинні засоби пожежогасіння</vt:lpstr>
      <vt:lpstr>Інші первинні засоби пожежогасіння</vt:lpstr>
      <vt:lpstr>Інші первинні засоби пожежогасіння</vt:lpstr>
      <vt:lpstr>Інші первинні засоби пожежогасіння</vt:lpstr>
      <vt:lpstr>Інші первинні засоби пожежогасіння</vt:lpstr>
      <vt:lpstr>Підготовка об’єктів до можливої пожежі</vt:lpstr>
      <vt:lpstr>Підготовка персоналу</vt:lpstr>
      <vt:lpstr>Дякую за увагу!</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забезпечення пожежної безпеки в осінньо-зимовий період</dc:title>
  <dc:creator>Анатолий</dc:creator>
  <cp:lastModifiedBy>Марина Булашенко</cp:lastModifiedBy>
  <cp:revision>181</cp:revision>
  <dcterms:created xsi:type="dcterms:W3CDTF">2020-09-29T14:47:01Z</dcterms:created>
  <dcterms:modified xsi:type="dcterms:W3CDTF">2023-03-10T10:28:48Z</dcterms:modified>
</cp:coreProperties>
</file>